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drawings/drawing2.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59" r:id="rId5"/>
    <p:sldId id="260" r:id="rId6"/>
    <p:sldId id="261" r:id="rId7"/>
    <p:sldId id="262" r:id="rId8"/>
    <p:sldId id="264" r:id="rId9"/>
    <p:sldId id="265" r:id="rId10"/>
    <p:sldId id="266" r:id="rId11"/>
    <p:sldId id="271" r:id="rId12"/>
    <p:sldId id="267" r:id="rId13"/>
    <p:sldId id="268" r:id="rId14"/>
    <p:sldId id="275" r:id="rId15"/>
    <p:sldId id="269" r:id="rId16"/>
    <p:sldId id="272" r:id="rId17"/>
    <p:sldId id="270" r:id="rId18"/>
    <p:sldId id="273" r:id="rId19"/>
    <p:sldId id="274" r:id="rId20"/>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Tom&#225;&#353;\Desktop\Se&#353;it1.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352;kola\Rok%202010-2011\2.semestr\Zimn&#237;-letn&#237;%20energetick&#225;%20&#353;kola\Data%20allocation.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D:\&#352;kola\Rok%202010-2011\2.semestr\Zimn&#237;-letn&#237;%20energetick&#225;%20&#353;kola\Data%20allocation.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352;kola\Rok%202010-2011\2.semestr\Zimn&#237;-letn&#237;%20energetick&#225;%20&#353;kola\Data%20allocation.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352;kola\Rok%202010-2011\2.semestr\Zimn&#237;-letn&#237;%20energetick&#225;%20&#353;kola\Data%20alloc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cs-CZ"/>
  <c:chart>
    <c:title>
      <c:tx>
        <c:rich>
          <a:bodyPr/>
          <a:lstStyle/>
          <a:p>
            <a:pPr>
              <a:defRPr/>
            </a:pPr>
            <a:r>
              <a:rPr lang="cs-CZ"/>
              <a:t>CO2</a:t>
            </a:r>
            <a:r>
              <a:rPr lang="cs-CZ" baseline="0"/>
              <a:t> emission per capita</a:t>
            </a:r>
            <a:endParaRPr lang="cs-CZ"/>
          </a:p>
        </c:rich>
      </c:tx>
      <c:layout>
        <c:manualLayout>
          <c:xMode val="edge"/>
          <c:yMode val="edge"/>
          <c:x val="0.34180522565320776"/>
          <c:y val="1.9950124688279485E-2"/>
        </c:manualLayout>
      </c:layout>
    </c:title>
    <c:plotArea>
      <c:layout/>
      <c:lineChart>
        <c:grouping val="standard"/>
        <c:ser>
          <c:idx val="0"/>
          <c:order val="0"/>
          <c:tx>
            <c:strRef>
              <c:f>List1!$A$4</c:f>
              <c:strCache>
                <c:ptCount val="1"/>
                <c:pt idx="0">
                  <c:v>Czech Republic</c:v>
                </c:pt>
              </c:strCache>
            </c:strRef>
          </c:tx>
          <c:dLbls>
            <c:dLblPos val="b"/>
            <c:showVal val="1"/>
          </c:dLbls>
          <c:cat>
            <c:strRef>
              <c:f>List1!$AI$2:$AX$2</c:f>
              <c:strCache>
                <c:ptCount val="16"/>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strCache>
            </c:strRef>
          </c:cat>
          <c:val>
            <c:numRef>
              <c:f>List1!$AI$4:$AX$4</c:f>
              <c:numCache>
                <c:formatCode>0.00</c:formatCode>
                <c:ptCount val="16"/>
                <c:pt idx="0">
                  <c:v>12.692610195774375</c:v>
                </c:pt>
                <c:pt idx="1">
                  <c:v>12.77204220307812</c:v>
                </c:pt>
                <c:pt idx="2">
                  <c:v>12.306445820433456</c:v>
                </c:pt>
                <c:pt idx="3">
                  <c:v>12.50569199496668</c:v>
                </c:pt>
                <c:pt idx="4">
                  <c:v>12.8593434803684</c:v>
                </c:pt>
                <c:pt idx="5">
                  <c:v>12.873657670247837</c:v>
                </c:pt>
                <c:pt idx="6">
                  <c:v>12.409318011831099</c:v>
                </c:pt>
                <c:pt idx="7">
                  <c:v>10.999482641252554</c:v>
                </c:pt>
                <c:pt idx="8">
                  <c:v>12.249949675372083</c:v>
                </c:pt>
                <c:pt idx="9">
                  <c:v>12.23053521126768</c:v>
                </c:pt>
                <c:pt idx="10">
                  <c:v>11.976300295555459</c:v>
                </c:pt>
                <c:pt idx="11">
                  <c:v>12.17975653258905</c:v>
                </c:pt>
                <c:pt idx="12">
                  <c:v>12.188806282214118</c:v>
                </c:pt>
                <c:pt idx="13">
                  <c:v>11.988024808545052</c:v>
                </c:pt>
                <c:pt idx="14">
                  <c:v>12.03085050793962</c:v>
                </c:pt>
                <c:pt idx="15">
                  <c:v>12.082432631196058</c:v>
                </c:pt>
              </c:numCache>
            </c:numRef>
          </c:val>
        </c:ser>
        <c:ser>
          <c:idx val="1"/>
          <c:order val="1"/>
          <c:tx>
            <c:strRef>
              <c:f>List1!$A$3</c:f>
              <c:strCache>
                <c:ptCount val="1"/>
                <c:pt idx="0">
                  <c:v>Austria</c:v>
                </c:pt>
              </c:strCache>
            </c:strRef>
          </c:tx>
          <c:dLbls>
            <c:dLblPos val="b"/>
            <c:showVal val="1"/>
          </c:dLbls>
          <c:val>
            <c:numRef>
              <c:f>List1!$AI$3:$AX$3</c:f>
              <c:numCache>
                <c:formatCode>0.00</c:formatCode>
                <c:ptCount val="16"/>
                <c:pt idx="0">
                  <c:v>7.7714745058765704</c:v>
                </c:pt>
                <c:pt idx="1">
                  <c:v>7.3360907260744632</c:v>
                </c:pt>
                <c:pt idx="2">
                  <c:v>7.257068898410922</c:v>
                </c:pt>
                <c:pt idx="3">
                  <c:v>7.6163382000931223</c:v>
                </c:pt>
                <c:pt idx="4">
                  <c:v>7.6583217053280581</c:v>
                </c:pt>
                <c:pt idx="5">
                  <c:v>7.6887261457492304</c:v>
                </c:pt>
                <c:pt idx="6">
                  <c:v>7.8783843729396237</c:v>
                </c:pt>
                <c:pt idx="7">
                  <c:v>7.7092394503202124</c:v>
                </c:pt>
                <c:pt idx="8">
                  <c:v>7.7015907114930524</c:v>
                </c:pt>
                <c:pt idx="9">
                  <c:v>7.9024349650847405</c:v>
                </c:pt>
                <c:pt idx="10">
                  <c:v>8.0517318505166866</c:v>
                </c:pt>
                <c:pt idx="11">
                  <c:v>8.6362038976077287</c:v>
                </c:pt>
                <c:pt idx="12">
                  <c:v>8.4918277123319488</c:v>
                </c:pt>
                <c:pt idx="13">
                  <c:v>8.8292373653334657</c:v>
                </c:pt>
                <c:pt idx="14">
                  <c:v>8.6587540072809706</c:v>
                </c:pt>
                <c:pt idx="15">
                  <c:v>8.2732328545193567</c:v>
                </c:pt>
              </c:numCache>
            </c:numRef>
          </c:val>
        </c:ser>
        <c:marker val="1"/>
        <c:axId val="66968192"/>
        <c:axId val="67318144"/>
      </c:lineChart>
      <c:catAx>
        <c:axId val="66968192"/>
        <c:scaling>
          <c:orientation val="minMax"/>
        </c:scaling>
        <c:axPos val="b"/>
        <c:majorGridlines>
          <c:spPr>
            <a:ln>
              <a:solidFill>
                <a:schemeClr val="bg1">
                  <a:lumMod val="75000"/>
                </a:schemeClr>
              </a:solidFill>
            </a:ln>
          </c:spPr>
        </c:majorGridlines>
        <c:tickLblPos val="nextTo"/>
        <c:crossAx val="67318144"/>
        <c:crosses val="autoZero"/>
        <c:auto val="1"/>
        <c:lblAlgn val="ctr"/>
        <c:lblOffset val="100"/>
      </c:catAx>
      <c:valAx>
        <c:axId val="67318144"/>
        <c:scaling>
          <c:orientation val="minMax"/>
          <c:min val="4"/>
        </c:scaling>
        <c:axPos val="l"/>
        <c:title>
          <c:tx>
            <c:rich>
              <a:bodyPr rot="-5400000" vert="horz"/>
              <a:lstStyle/>
              <a:p>
                <a:pPr>
                  <a:defRPr/>
                </a:pPr>
                <a:r>
                  <a:rPr lang="en-US"/>
                  <a:t>CO2, metric tons per capita</a:t>
                </a:r>
              </a:p>
            </c:rich>
          </c:tx>
          <c:layout/>
        </c:title>
        <c:numFmt formatCode="0" sourceLinked="0"/>
        <c:tickLblPos val="nextTo"/>
        <c:crossAx val="66968192"/>
        <c:crosses val="autoZero"/>
        <c:crossBetween val="between"/>
        <c:majorUnit val="2"/>
      </c:valAx>
    </c:plotArea>
    <c:legend>
      <c:legendPos val="b"/>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cs-CZ"/>
  <c:chart>
    <c:title>
      <c:tx>
        <c:rich>
          <a:bodyPr/>
          <a:lstStyle/>
          <a:p>
            <a:pPr>
              <a:defRPr/>
            </a:pPr>
            <a:r>
              <a:rPr lang="cs-CZ" sz="1800" b="1" i="0" baseline="0"/>
              <a:t>Verified emission (tonne of CO2 equ.), CZ</a:t>
            </a:r>
          </a:p>
        </c:rich>
      </c:tx>
      <c:layout/>
    </c:title>
    <c:view3D>
      <c:perspective val="30"/>
    </c:view3D>
    <c:plotArea>
      <c:layout/>
      <c:area3DChart>
        <c:grouping val="stacked"/>
        <c:ser>
          <c:idx val="0"/>
          <c:order val="0"/>
          <c:tx>
            <c:strRef>
              <c:f>List1!$D$20</c:f>
              <c:strCache>
                <c:ptCount val="1"/>
                <c:pt idx="0">
                  <c:v>1. Combustion installations</c:v>
                </c:pt>
              </c:strCache>
            </c:strRef>
          </c:tx>
          <c:cat>
            <c:numRef>
              <c:f>List1!$F$59:$F$64</c:f>
              <c:numCache>
                <c:formatCode>General</c:formatCode>
                <c:ptCount val="6"/>
                <c:pt idx="0">
                  <c:v>2005</c:v>
                </c:pt>
                <c:pt idx="1">
                  <c:v>2006</c:v>
                </c:pt>
                <c:pt idx="2">
                  <c:v>2007</c:v>
                </c:pt>
                <c:pt idx="3">
                  <c:v>2008</c:v>
                </c:pt>
                <c:pt idx="4">
                  <c:v>2009</c:v>
                </c:pt>
                <c:pt idx="5">
                  <c:v>2010</c:v>
                </c:pt>
              </c:numCache>
            </c:numRef>
          </c:cat>
          <c:val>
            <c:numRef>
              <c:f>List1!$G$626:$G$631</c:f>
              <c:numCache>
                <c:formatCode>General</c:formatCode>
                <c:ptCount val="6"/>
                <c:pt idx="0">
                  <c:v>71456837</c:v>
                </c:pt>
                <c:pt idx="1">
                  <c:v>72041399</c:v>
                </c:pt>
                <c:pt idx="2">
                  <c:v>75483870</c:v>
                </c:pt>
                <c:pt idx="3">
                  <c:v>70443903</c:v>
                </c:pt>
                <c:pt idx="4">
                  <c:v>64463748</c:v>
                </c:pt>
                <c:pt idx="5">
                  <c:v>67331242</c:v>
                </c:pt>
              </c:numCache>
            </c:numRef>
          </c:val>
        </c:ser>
        <c:ser>
          <c:idx val="1"/>
          <c:order val="1"/>
          <c:tx>
            <c:strRef>
              <c:f>List1!$D$43</c:f>
              <c:strCache>
                <c:ptCount val="1"/>
                <c:pt idx="0">
                  <c:v>2. Mineral oil refineries</c:v>
                </c:pt>
              </c:strCache>
            </c:strRef>
          </c:tx>
          <c:cat>
            <c:numRef>
              <c:f>List1!$F$59:$F$64</c:f>
              <c:numCache>
                <c:formatCode>General</c:formatCode>
                <c:ptCount val="6"/>
                <c:pt idx="0">
                  <c:v>2005</c:v>
                </c:pt>
                <c:pt idx="1">
                  <c:v>2006</c:v>
                </c:pt>
                <c:pt idx="2">
                  <c:v>2007</c:v>
                </c:pt>
                <c:pt idx="3">
                  <c:v>2008</c:v>
                </c:pt>
                <c:pt idx="4">
                  <c:v>2009</c:v>
                </c:pt>
                <c:pt idx="5">
                  <c:v>2010</c:v>
                </c:pt>
              </c:numCache>
            </c:numRef>
          </c:cat>
          <c:val>
            <c:numRef>
              <c:f>List1!$G$647:$G$652</c:f>
              <c:numCache>
                <c:formatCode>General</c:formatCode>
                <c:ptCount val="6"/>
                <c:pt idx="0">
                  <c:v>996971</c:v>
                </c:pt>
                <c:pt idx="1">
                  <c:v>1105483</c:v>
                </c:pt>
                <c:pt idx="2">
                  <c:v>1094932</c:v>
                </c:pt>
                <c:pt idx="3">
                  <c:v>1086771</c:v>
                </c:pt>
                <c:pt idx="4">
                  <c:v>979895</c:v>
                </c:pt>
                <c:pt idx="5">
                  <c:v>1053795</c:v>
                </c:pt>
              </c:numCache>
            </c:numRef>
          </c:val>
        </c:ser>
        <c:ser>
          <c:idx val="4"/>
          <c:order val="2"/>
          <c:tx>
            <c:strRef>
              <c:f>List1!$D$86</c:f>
              <c:strCache>
                <c:ptCount val="1"/>
                <c:pt idx="0">
                  <c:v>5. Pig iron or steel</c:v>
                </c:pt>
              </c:strCache>
            </c:strRef>
          </c:tx>
          <c:spPr>
            <a:ln w="25400">
              <a:noFill/>
            </a:ln>
          </c:spPr>
          <c:val>
            <c:numRef>
              <c:f>List1!$G$668:$G$673</c:f>
              <c:numCache>
                <c:formatCode>General</c:formatCode>
                <c:ptCount val="6"/>
                <c:pt idx="0">
                  <c:v>4681223</c:v>
                </c:pt>
                <c:pt idx="1">
                  <c:v>4930906</c:v>
                </c:pt>
                <c:pt idx="2">
                  <c:v>5247207</c:v>
                </c:pt>
                <c:pt idx="3">
                  <c:v>3202802</c:v>
                </c:pt>
                <c:pt idx="4">
                  <c:v>3944175</c:v>
                </c:pt>
                <c:pt idx="5">
                  <c:v>2853809</c:v>
                </c:pt>
              </c:numCache>
            </c:numRef>
          </c:val>
        </c:ser>
        <c:ser>
          <c:idx val="5"/>
          <c:order val="3"/>
          <c:tx>
            <c:strRef>
              <c:f>List1!$D$115</c:f>
              <c:strCache>
                <c:ptCount val="1"/>
                <c:pt idx="0">
                  <c:v>6. Cement clinker or lime</c:v>
                </c:pt>
              </c:strCache>
            </c:strRef>
          </c:tx>
          <c:spPr>
            <a:ln w="25400">
              <a:noFill/>
            </a:ln>
          </c:spPr>
          <c:val>
            <c:numRef>
              <c:f>List1!$G$689:$G$694</c:f>
              <c:numCache>
                <c:formatCode>General</c:formatCode>
                <c:ptCount val="6"/>
                <c:pt idx="0">
                  <c:v>3561175</c:v>
                </c:pt>
                <c:pt idx="1">
                  <c:v>3826285</c:v>
                </c:pt>
                <c:pt idx="2">
                  <c:v>4335503</c:v>
                </c:pt>
                <c:pt idx="3">
                  <c:v>4057383</c:v>
                </c:pt>
                <c:pt idx="4">
                  <c:v>3212201</c:v>
                </c:pt>
                <c:pt idx="5">
                  <c:v>3144168</c:v>
                </c:pt>
              </c:numCache>
            </c:numRef>
          </c:val>
        </c:ser>
        <c:ser>
          <c:idx val="6"/>
          <c:order val="4"/>
          <c:tx>
            <c:strRef>
              <c:f>List1!$D$135</c:f>
              <c:strCache>
                <c:ptCount val="1"/>
                <c:pt idx="0">
                  <c:v>7. Glass including glass fibre</c:v>
                </c:pt>
              </c:strCache>
            </c:strRef>
          </c:tx>
          <c:spPr>
            <a:ln w="25400">
              <a:noFill/>
            </a:ln>
          </c:spPr>
          <c:val>
            <c:numRef>
              <c:f>List1!$G$710:$G$715</c:f>
              <c:numCache>
                <c:formatCode>General</c:formatCode>
                <c:ptCount val="6"/>
                <c:pt idx="0">
                  <c:v>769275</c:v>
                </c:pt>
                <c:pt idx="1">
                  <c:v>770322</c:v>
                </c:pt>
                <c:pt idx="2">
                  <c:v>764163</c:v>
                </c:pt>
                <c:pt idx="3">
                  <c:v>823067</c:v>
                </c:pt>
                <c:pt idx="4">
                  <c:v>618237</c:v>
                </c:pt>
                <c:pt idx="5">
                  <c:v>630810</c:v>
                </c:pt>
              </c:numCache>
            </c:numRef>
          </c:val>
        </c:ser>
        <c:ser>
          <c:idx val="7"/>
          <c:order val="5"/>
          <c:tx>
            <c:strRef>
              <c:f>List1!$D$159</c:f>
              <c:strCache>
                <c:ptCount val="1"/>
                <c:pt idx="0">
                  <c:v>8. Ceramic products by firing</c:v>
                </c:pt>
              </c:strCache>
            </c:strRef>
          </c:tx>
          <c:spPr>
            <a:ln w="25400">
              <a:noFill/>
            </a:ln>
          </c:spPr>
          <c:val>
            <c:numRef>
              <c:f>List1!$G$731:$G$736</c:f>
              <c:numCache>
                <c:formatCode>General</c:formatCode>
                <c:ptCount val="6"/>
                <c:pt idx="0">
                  <c:v>724030</c:v>
                </c:pt>
                <c:pt idx="1">
                  <c:v>689256</c:v>
                </c:pt>
                <c:pt idx="2">
                  <c:v>741856</c:v>
                </c:pt>
                <c:pt idx="3">
                  <c:v>652342</c:v>
                </c:pt>
                <c:pt idx="4">
                  <c:v>476649</c:v>
                </c:pt>
                <c:pt idx="5">
                  <c:v>394730</c:v>
                </c:pt>
              </c:numCache>
            </c:numRef>
          </c:val>
        </c:ser>
        <c:ser>
          <c:idx val="8"/>
          <c:order val="6"/>
          <c:tx>
            <c:strRef>
              <c:f>List1!$D$175</c:f>
              <c:strCache>
                <c:ptCount val="1"/>
                <c:pt idx="0">
                  <c:v>9. Pulp, paper and board</c:v>
                </c:pt>
              </c:strCache>
            </c:strRef>
          </c:tx>
          <c:spPr>
            <a:ln w="25400">
              <a:noFill/>
            </a:ln>
          </c:spPr>
          <c:val>
            <c:numRef>
              <c:f>List1!$G$752:$G$757</c:f>
              <c:numCache>
                <c:formatCode>General</c:formatCode>
                <c:ptCount val="6"/>
                <c:pt idx="0">
                  <c:v>265125</c:v>
                </c:pt>
                <c:pt idx="1">
                  <c:v>261309</c:v>
                </c:pt>
                <c:pt idx="2">
                  <c:v>167233</c:v>
                </c:pt>
                <c:pt idx="3">
                  <c:v>134197</c:v>
                </c:pt>
                <c:pt idx="4">
                  <c:v>89925</c:v>
                </c:pt>
                <c:pt idx="5">
                  <c:v>83528</c:v>
                </c:pt>
              </c:numCache>
            </c:numRef>
          </c:val>
        </c:ser>
        <c:axId val="68032384"/>
        <c:axId val="68033920"/>
        <c:axId val="0"/>
      </c:area3DChart>
      <c:catAx>
        <c:axId val="68032384"/>
        <c:scaling>
          <c:orientation val="minMax"/>
        </c:scaling>
        <c:axPos val="b"/>
        <c:numFmt formatCode="General" sourceLinked="1"/>
        <c:tickLblPos val="nextTo"/>
        <c:crossAx val="68033920"/>
        <c:crosses val="autoZero"/>
        <c:auto val="1"/>
        <c:lblAlgn val="ctr"/>
        <c:lblOffset val="100"/>
      </c:catAx>
      <c:valAx>
        <c:axId val="68033920"/>
        <c:scaling>
          <c:orientation val="minMax"/>
        </c:scaling>
        <c:axPos val="l"/>
        <c:majorGridlines/>
        <c:numFmt formatCode="General" sourceLinked="1"/>
        <c:tickLblPos val="nextTo"/>
        <c:crossAx val="68032384"/>
        <c:crosses val="autoZero"/>
        <c:crossBetween val="midCat"/>
      </c:valAx>
    </c:plotArea>
    <c:legend>
      <c:legendPos val="r"/>
      <c:layout/>
    </c:legend>
    <c:plotVisOnly val="1"/>
  </c:chart>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cs-CZ"/>
  <c:chart>
    <c:title>
      <c:tx>
        <c:rich>
          <a:bodyPr/>
          <a:lstStyle/>
          <a:p>
            <a:pPr>
              <a:defRPr/>
            </a:pPr>
            <a:r>
              <a:rPr lang="cs-CZ"/>
              <a:t>Verified emission</a:t>
            </a:r>
            <a:r>
              <a:rPr lang="cs-CZ" baseline="0"/>
              <a:t> (tonne of CO2 equ.), AT</a:t>
            </a:r>
            <a:endParaRPr lang="cs-CZ"/>
          </a:p>
        </c:rich>
      </c:tx>
      <c:layout/>
    </c:title>
    <c:view3D>
      <c:perspective val="30"/>
    </c:view3D>
    <c:plotArea>
      <c:layout>
        <c:manualLayout>
          <c:layoutTarget val="inner"/>
          <c:xMode val="edge"/>
          <c:yMode val="edge"/>
          <c:x val="0.13930349541004591"/>
          <c:y val="0.20227123004046893"/>
          <c:w val="0.47866816156982311"/>
          <c:h val="0.60393930838326482"/>
        </c:manualLayout>
      </c:layout>
      <c:area3DChart>
        <c:grouping val="stacked"/>
        <c:ser>
          <c:idx val="0"/>
          <c:order val="0"/>
          <c:tx>
            <c:strRef>
              <c:f>List1!$D$5</c:f>
              <c:strCache>
                <c:ptCount val="1"/>
                <c:pt idx="0">
                  <c:v>1. Combustion installations</c:v>
                </c:pt>
              </c:strCache>
            </c:strRef>
          </c:tx>
          <c:cat>
            <c:numRef>
              <c:f>List1!$F$59:$F$64</c:f>
              <c:numCache>
                <c:formatCode>General</c:formatCode>
                <c:ptCount val="6"/>
                <c:pt idx="0">
                  <c:v>2005</c:v>
                </c:pt>
                <c:pt idx="1">
                  <c:v>2006</c:v>
                </c:pt>
                <c:pt idx="2">
                  <c:v>2007</c:v>
                </c:pt>
                <c:pt idx="3">
                  <c:v>2008</c:v>
                </c:pt>
                <c:pt idx="4">
                  <c:v>2009</c:v>
                </c:pt>
                <c:pt idx="5">
                  <c:v>2010</c:v>
                </c:pt>
              </c:numCache>
            </c:numRef>
          </c:cat>
          <c:val>
            <c:numRef>
              <c:f>List1!$G$17:$G$22</c:f>
              <c:numCache>
                <c:formatCode>General</c:formatCode>
                <c:ptCount val="6"/>
                <c:pt idx="0">
                  <c:v>17126737</c:v>
                </c:pt>
                <c:pt idx="1">
                  <c:v>15807330</c:v>
                </c:pt>
                <c:pt idx="2">
                  <c:v>14673306</c:v>
                </c:pt>
                <c:pt idx="3">
                  <c:v>15689233</c:v>
                </c:pt>
                <c:pt idx="4">
                  <c:v>13856773</c:v>
                </c:pt>
                <c:pt idx="5">
                  <c:v>16723485</c:v>
                </c:pt>
              </c:numCache>
            </c:numRef>
          </c:val>
        </c:ser>
        <c:ser>
          <c:idx val="1"/>
          <c:order val="1"/>
          <c:tx>
            <c:strRef>
              <c:f>List1!$D$43</c:f>
              <c:strCache>
                <c:ptCount val="1"/>
                <c:pt idx="0">
                  <c:v>2. Mineral oil refineries</c:v>
                </c:pt>
              </c:strCache>
            </c:strRef>
          </c:tx>
          <c:cat>
            <c:numRef>
              <c:f>List1!$F$59:$F$64</c:f>
              <c:numCache>
                <c:formatCode>General</c:formatCode>
                <c:ptCount val="6"/>
                <c:pt idx="0">
                  <c:v>2005</c:v>
                </c:pt>
                <c:pt idx="1">
                  <c:v>2006</c:v>
                </c:pt>
                <c:pt idx="2">
                  <c:v>2007</c:v>
                </c:pt>
                <c:pt idx="3">
                  <c:v>2008</c:v>
                </c:pt>
                <c:pt idx="4">
                  <c:v>2009</c:v>
                </c:pt>
                <c:pt idx="5">
                  <c:v>2010</c:v>
                </c:pt>
              </c:numCache>
            </c:numRef>
          </c:cat>
          <c:val>
            <c:numRef>
              <c:f>List1!$G$38:$G$43</c:f>
              <c:numCache>
                <c:formatCode>General</c:formatCode>
                <c:ptCount val="6"/>
                <c:pt idx="0">
                  <c:v>2826917</c:v>
                </c:pt>
                <c:pt idx="1">
                  <c:v>2829983</c:v>
                </c:pt>
                <c:pt idx="2">
                  <c:v>2867629</c:v>
                </c:pt>
                <c:pt idx="3">
                  <c:v>2806071</c:v>
                </c:pt>
                <c:pt idx="4">
                  <c:v>2809228</c:v>
                </c:pt>
                <c:pt idx="5">
                  <c:v>2724479</c:v>
                </c:pt>
              </c:numCache>
            </c:numRef>
          </c:val>
        </c:ser>
        <c:ser>
          <c:idx val="2"/>
          <c:order val="2"/>
          <c:tx>
            <c:strRef>
              <c:f>List1!$D$44</c:f>
              <c:strCache>
                <c:ptCount val="1"/>
                <c:pt idx="0">
                  <c:v>3. Coke ovens</c:v>
                </c:pt>
              </c:strCache>
            </c:strRef>
          </c:tx>
          <c:spPr>
            <a:ln w="25400">
              <a:noFill/>
            </a:ln>
          </c:spPr>
          <c:cat>
            <c:numRef>
              <c:f>List1!$F$59:$F$64</c:f>
              <c:numCache>
                <c:formatCode>General</c:formatCode>
                <c:ptCount val="6"/>
                <c:pt idx="0">
                  <c:v>2005</c:v>
                </c:pt>
                <c:pt idx="1">
                  <c:v>2006</c:v>
                </c:pt>
                <c:pt idx="2">
                  <c:v>2007</c:v>
                </c:pt>
                <c:pt idx="3">
                  <c:v>2008</c:v>
                </c:pt>
                <c:pt idx="4">
                  <c:v>2009</c:v>
                </c:pt>
                <c:pt idx="5">
                  <c:v>2010</c:v>
                </c:pt>
              </c:numCache>
            </c:numRef>
          </c:cat>
          <c:val>
            <c:numRef>
              <c:f>List1!$G$59:$G$64</c:f>
              <c:numCache>
                <c:formatCode>General</c:formatCode>
                <c:ptCount val="6"/>
                <c:pt idx="0">
                  <c:v>1354079</c:v>
                </c:pt>
                <c:pt idx="1">
                  <c:v>1199630</c:v>
                </c:pt>
                <c:pt idx="2">
                  <c:v>1096690</c:v>
                </c:pt>
                <c:pt idx="3">
                  <c:v>914453</c:v>
                </c:pt>
                <c:pt idx="4">
                  <c:v>626564</c:v>
                </c:pt>
                <c:pt idx="5">
                  <c:v>916742</c:v>
                </c:pt>
              </c:numCache>
            </c:numRef>
          </c:val>
        </c:ser>
        <c:ser>
          <c:idx val="3"/>
          <c:order val="3"/>
          <c:tx>
            <c:strRef>
              <c:f>List1!$D$75</c:f>
              <c:strCache>
                <c:ptCount val="1"/>
                <c:pt idx="0">
                  <c:v>4. Metal ore roasting or sintering</c:v>
                </c:pt>
              </c:strCache>
            </c:strRef>
          </c:tx>
          <c:spPr>
            <a:ln w="25400">
              <a:noFill/>
            </a:ln>
          </c:spPr>
          <c:val>
            <c:numRef>
              <c:f>List1!$G$80:$G$85</c:f>
              <c:numCache>
                <c:formatCode>General</c:formatCode>
                <c:ptCount val="6"/>
                <c:pt idx="0">
                  <c:v>5874483</c:v>
                </c:pt>
                <c:pt idx="1">
                  <c:v>6124349</c:v>
                </c:pt>
                <c:pt idx="2">
                  <c:v>6390496</c:v>
                </c:pt>
                <c:pt idx="3">
                  <c:v>6022697</c:v>
                </c:pt>
                <c:pt idx="4">
                  <c:v>4387227</c:v>
                </c:pt>
                <c:pt idx="5">
                  <c:v>4935400</c:v>
                </c:pt>
              </c:numCache>
            </c:numRef>
          </c:val>
        </c:ser>
        <c:ser>
          <c:idx val="4"/>
          <c:order val="4"/>
          <c:tx>
            <c:strRef>
              <c:f>List1!$D$86</c:f>
              <c:strCache>
                <c:ptCount val="1"/>
                <c:pt idx="0">
                  <c:v>5. Pig iron or steel</c:v>
                </c:pt>
              </c:strCache>
            </c:strRef>
          </c:tx>
          <c:spPr>
            <a:ln w="25400">
              <a:noFill/>
            </a:ln>
          </c:spPr>
          <c:val>
            <c:numRef>
              <c:f>List1!$G$101:$G$106</c:f>
              <c:numCache>
                <c:formatCode>General</c:formatCode>
                <c:ptCount val="6"/>
                <c:pt idx="0">
                  <c:v>67490</c:v>
                </c:pt>
                <c:pt idx="1">
                  <c:v>70780</c:v>
                </c:pt>
                <c:pt idx="2">
                  <c:v>79415</c:v>
                </c:pt>
                <c:pt idx="3">
                  <c:v>79721</c:v>
                </c:pt>
                <c:pt idx="4">
                  <c:v>67083</c:v>
                </c:pt>
                <c:pt idx="5">
                  <c:v>72379</c:v>
                </c:pt>
              </c:numCache>
            </c:numRef>
          </c:val>
        </c:ser>
        <c:ser>
          <c:idx val="5"/>
          <c:order val="5"/>
          <c:tx>
            <c:strRef>
              <c:f>List1!$D$115</c:f>
              <c:strCache>
                <c:ptCount val="1"/>
                <c:pt idx="0">
                  <c:v>6. Cement clinker or lime</c:v>
                </c:pt>
              </c:strCache>
            </c:strRef>
          </c:tx>
          <c:spPr>
            <a:ln w="25400">
              <a:noFill/>
            </a:ln>
          </c:spPr>
          <c:val>
            <c:numRef>
              <c:f>List1!$G$122:$G$127</c:f>
              <c:numCache>
                <c:formatCode>General</c:formatCode>
                <c:ptCount val="6"/>
                <c:pt idx="0">
                  <c:v>3443433</c:v>
                </c:pt>
                <c:pt idx="1">
                  <c:v>3716606</c:v>
                </c:pt>
                <c:pt idx="2">
                  <c:v>4020227</c:v>
                </c:pt>
                <c:pt idx="3">
                  <c:v>3993304</c:v>
                </c:pt>
                <c:pt idx="4">
                  <c:v>3220126</c:v>
                </c:pt>
                <c:pt idx="5">
                  <c:v>3078023</c:v>
                </c:pt>
              </c:numCache>
            </c:numRef>
          </c:val>
        </c:ser>
        <c:ser>
          <c:idx val="6"/>
          <c:order val="6"/>
          <c:tx>
            <c:strRef>
              <c:f>List1!$D$135</c:f>
              <c:strCache>
                <c:ptCount val="1"/>
                <c:pt idx="0">
                  <c:v>7. Glass including glass fibre</c:v>
                </c:pt>
              </c:strCache>
            </c:strRef>
          </c:tx>
          <c:spPr>
            <a:ln w="25400">
              <a:noFill/>
            </a:ln>
          </c:spPr>
          <c:val>
            <c:numRef>
              <c:f>List1!$G$143:$G$148</c:f>
              <c:numCache>
                <c:formatCode>General</c:formatCode>
                <c:ptCount val="6"/>
                <c:pt idx="0">
                  <c:v>215159</c:v>
                </c:pt>
                <c:pt idx="1">
                  <c:v>210460</c:v>
                </c:pt>
                <c:pt idx="2">
                  <c:v>218623</c:v>
                </c:pt>
                <c:pt idx="3">
                  <c:v>216626</c:v>
                </c:pt>
                <c:pt idx="4">
                  <c:v>202427</c:v>
                </c:pt>
                <c:pt idx="5">
                  <c:v>210923</c:v>
                </c:pt>
              </c:numCache>
            </c:numRef>
          </c:val>
        </c:ser>
        <c:ser>
          <c:idx val="7"/>
          <c:order val="7"/>
          <c:tx>
            <c:strRef>
              <c:f>List1!$D$159</c:f>
              <c:strCache>
                <c:ptCount val="1"/>
                <c:pt idx="0">
                  <c:v>8. Ceramic products by firing</c:v>
                </c:pt>
              </c:strCache>
            </c:strRef>
          </c:tx>
          <c:spPr>
            <a:ln w="25400">
              <a:noFill/>
            </a:ln>
          </c:spPr>
          <c:val>
            <c:numRef>
              <c:f>List1!$G$164:$G$169</c:f>
              <c:numCache>
                <c:formatCode>General</c:formatCode>
                <c:ptCount val="6"/>
                <c:pt idx="0">
                  <c:v>447155</c:v>
                </c:pt>
                <c:pt idx="1">
                  <c:v>438312</c:v>
                </c:pt>
                <c:pt idx="2">
                  <c:v>453684</c:v>
                </c:pt>
                <c:pt idx="3">
                  <c:v>410920</c:v>
                </c:pt>
                <c:pt idx="4">
                  <c:v>340601</c:v>
                </c:pt>
                <c:pt idx="5">
                  <c:v>359744</c:v>
                </c:pt>
              </c:numCache>
            </c:numRef>
          </c:val>
        </c:ser>
        <c:ser>
          <c:idx val="8"/>
          <c:order val="8"/>
          <c:tx>
            <c:strRef>
              <c:f>List1!$D$175</c:f>
              <c:strCache>
                <c:ptCount val="1"/>
                <c:pt idx="0">
                  <c:v>9. Pulp, paper and board</c:v>
                </c:pt>
              </c:strCache>
            </c:strRef>
          </c:tx>
          <c:spPr>
            <a:ln w="25400">
              <a:noFill/>
            </a:ln>
          </c:spPr>
          <c:val>
            <c:numRef>
              <c:f>List1!$G$185:$G$190</c:f>
              <c:numCache>
                <c:formatCode>General</c:formatCode>
                <c:ptCount val="6"/>
                <c:pt idx="0">
                  <c:v>2017388</c:v>
                </c:pt>
                <c:pt idx="1">
                  <c:v>1985369</c:v>
                </c:pt>
                <c:pt idx="2">
                  <c:v>1951107</c:v>
                </c:pt>
                <c:pt idx="3">
                  <c:v>1868717</c:v>
                </c:pt>
                <c:pt idx="4">
                  <c:v>1754936</c:v>
                </c:pt>
                <c:pt idx="5">
                  <c:v>1806062</c:v>
                </c:pt>
              </c:numCache>
            </c:numRef>
          </c:val>
        </c:ser>
        <c:axId val="68081536"/>
        <c:axId val="68083072"/>
        <c:axId val="0"/>
      </c:area3DChart>
      <c:catAx>
        <c:axId val="68081536"/>
        <c:scaling>
          <c:orientation val="minMax"/>
        </c:scaling>
        <c:axPos val="b"/>
        <c:numFmt formatCode="General" sourceLinked="1"/>
        <c:tickLblPos val="nextTo"/>
        <c:crossAx val="68083072"/>
        <c:crosses val="autoZero"/>
        <c:auto val="1"/>
        <c:lblAlgn val="ctr"/>
        <c:lblOffset val="100"/>
      </c:catAx>
      <c:valAx>
        <c:axId val="68083072"/>
        <c:scaling>
          <c:orientation val="minMax"/>
        </c:scaling>
        <c:axPos val="l"/>
        <c:majorGridlines/>
        <c:numFmt formatCode="General" sourceLinked="1"/>
        <c:tickLblPos val="nextTo"/>
        <c:crossAx val="68081536"/>
        <c:crosses val="autoZero"/>
        <c:crossBetween val="midCat"/>
      </c:valAx>
    </c:plotArea>
    <c:legend>
      <c:legendPos val="r"/>
      <c:layout>
        <c:manualLayout>
          <c:xMode val="edge"/>
          <c:yMode val="edge"/>
          <c:x val="0.65973925108789144"/>
          <c:y val="0.24606790685028995"/>
          <c:w val="0.32934967417125555"/>
          <c:h val="0.67240580983154064"/>
        </c:manualLayout>
      </c:layout>
    </c:legend>
    <c:plotVisOnly val="1"/>
  </c:chart>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cs-CZ"/>
  <c:chart>
    <c:title>
      <c:tx>
        <c:rich>
          <a:bodyPr/>
          <a:lstStyle/>
          <a:p>
            <a:pPr>
              <a:defRPr/>
            </a:pPr>
            <a:r>
              <a:rPr lang="cs-CZ"/>
              <a:t>Allocated allowances</a:t>
            </a:r>
            <a:r>
              <a:rPr lang="cs-CZ" baseline="0"/>
              <a:t> and verified emission, CZ</a:t>
            </a:r>
            <a:r>
              <a:rPr lang="cs-CZ"/>
              <a:t> </a:t>
            </a:r>
          </a:p>
        </c:rich>
      </c:tx>
      <c:layout/>
    </c:title>
    <c:plotArea>
      <c:layout>
        <c:manualLayout>
          <c:layoutTarget val="inner"/>
          <c:xMode val="edge"/>
          <c:yMode val="edge"/>
          <c:x val="0.13952420841011895"/>
          <c:y val="0.15509273840769922"/>
          <c:w val="0.83742614619981015"/>
          <c:h val="0.64427500729075582"/>
        </c:manualLayout>
      </c:layout>
      <c:barChart>
        <c:barDir val="col"/>
        <c:grouping val="clustered"/>
        <c:ser>
          <c:idx val="0"/>
          <c:order val="0"/>
          <c:tx>
            <c:strRef>
              <c:f>List1!$E$2</c:f>
              <c:strCache>
                <c:ptCount val="1"/>
                <c:pt idx="0">
                  <c:v>Allocated allowances</c:v>
                </c:pt>
              </c:strCache>
            </c:strRef>
          </c:tx>
          <c:cat>
            <c:numRef>
              <c:f>List1!$F$17:$F$22</c:f>
              <c:numCache>
                <c:formatCode>General</c:formatCode>
                <c:ptCount val="6"/>
                <c:pt idx="0">
                  <c:v>2005</c:v>
                </c:pt>
                <c:pt idx="1">
                  <c:v>2006</c:v>
                </c:pt>
                <c:pt idx="2">
                  <c:v>2007</c:v>
                </c:pt>
                <c:pt idx="3">
                  <c:v>2008</c:v>
                </c:pt>
                <c:pt idx="4">
                  <c:v>2009</c:v>
                </c:pt>
                <c:pt idx="5">
                  <c:v>2010</c:v>
                </c:pt>
              </c:numCache>
            </c:numRef>
          </c:cat>
          <c:val>
            <c:numRef>
              <c:f>List1!$G$611:$G$616</c:f>
              <c:numCache>
                <c:formatCode>General</c:formatCode>
                <c:ptCount val="6"/>
                <c:pt idx="0">
                  <c:v>83334688</c:v>
                </c:pt>
                <c:pt idx="1">
                  <c:v>83334688</c:v>
                </c:pt>
                <c:pt idx="2">
                  <c:v>83334688</c:v>
                </c:pt>
                <c:pt idx="3">
                  <c:v>75577906</c:v>
                </c:pt>
                <c:pt idx="4">
                  <c:v>75942816</c:v>
                </c:pt>
                <c:pt idx="5">
                  <c:v>76093089</c:v>
                </c:pt>
              </c:numCache>
            </c:numRef>
          </c:val>
        </c:ser>
        <c:ser>
          <c:idx val="1"/>
          <c:order val="1"/>
          <c:tx>
            <c:strRef>
              <c:f>List1!$E$17</c:f>
              <c:strCache>
                <c:ptCount val="1"/>
                <c:pt idx="0">
                  <c:v>Verified emissions</c:v>
                </c:pt>
              </c:strCache>
            </c:strRef>
          </c:tx>
          <c:cat>
            <c:numRef>
              <c:f>List1!$F$17:$F$22</c:f>
              <c:numCache>
                <c:formatCode>General</c:formatCode>
                <c:ptCount val="6"/>
                <c:pt idx="0">
                  <c:v>2005</c:v>
                </c:pt>
                <c:pt idx="1">
                  <c:v>2006</c:v>
                </c:pt>
                <c:pt idx="2">
                  <c:v>2007</c:v>
                </c:pt>
                <c:pt idx="3">
                  <c:v>2008</c:v>
                </c:pt>
                <c:pt idx="4">
                  <c:v>2009</c:v>
                </c:pt>
                <c:pt idx="5">
                  <c:v>2010</c:v>
                </c:pt>
              </c:numCache>
            </c:numRef>
          </c:cat>
          <c:val>
            <c:numRef>
              <c:f>List1!$G$626:$G$631</c:f>
              <c:numCache>
                <c:formatCode>General</c:formatCode>
                <c:ptCount val="6"/>
                <c:pt idx="0">
                  <c:v>71456837</c:v>
                </c:pt>
                <c:pt idx="1">
                  <c:v>72041399</c:v>
                </c:pt>
                <c:pt idx="2">
                  <c:v>75483870</c:v>
                </c:pt>
                <c:pt idx="3">
                  <c:v>70443903</c:v>
                </c:pt>
                <c:pt idx="4">
                  <c:v>64463748</c:v>
                </c:pt>
                <c:pt idx="5">
                  <c:v>67331242</c:v>
                </c:pt>
              </c:numCache>
            </c:numRef>
          </c:val>
        </c:ser>
        <c:axId val="68338048"/>
        <c:axId val="68339584"/>
      </c:barChart>
      <c:catAx>
        <c:axId val="68338048"/>
        <c:scaling>
          <c:orientation val="minMax"/>
        </c:scaling>
        <c:axPos val="b"/>
        <c:numFmt formatCode="General" sourceLinked="1"/>
        <c:tickLblPos val="nextTo"/>
        <c:crossAx val="68339584"/>
        <c:crosses val="autoZero"/>
        <c:auto val="1"/>
        <c:lblAlgn val="ctr"/>
        <c:lblOffset val="100"/>
      </c:catAx>
      <c:valAx>
        <c:axId val="68339584"/>
        <c:scaling>
          <c:orientation val="minMax"/>
        </c:scaling>
        <c:axPos val="l"/>
        <c:majorGridlines/>
        <c:title>
          <c:tx>
            <c:rich>
              <a:bodyPr rot="-5400000" vert="horz"/>
              <a:lstStyle/>
              <a:p>
                <a:pPr>
                  <a:defRPr/>
                </a:pPr>
                <a:r>
                  <a:rPr lang="cs-CZ"/>
                  <a:t>tonne of CO2-equ</a:t>
                </a:r>
              </a:p>
            </c:rich>
          </c:tx>
          <c:layout/>
        </c:title>
        <c:numFmt formatCode="General" sourceLinked="1"/>
        <c:tickLblPos val="nextTo"/>
        <c:crossAx val="68338048"/>
        <c:crosses val="autoZero"/>
        <c:crossBetween val="between"/>
      </c:valAx>
      <c:spPr>
        <a:noFill/>
        <a:ln w="25400">
          <a:noFill/>
        </a:ln>
      </c:spPr>
    </c:plotArea>
    <c:legend>
      <c:legendPos val="b"/>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cs-CZ"/>
  <c:chart>
    <c:title>
      <c:tx>
        <c:rich>
          <a:bodyPr/>
          <a:lstStyle/>
          <a:p>
            <a:pPr>
              <a:defRPr/>
            </a:pPr>
            <a:r>
              <a:rPr lang="cs-CZ"/>
              <a:t>Allocated allowances</a:t>
            </a:r>
            <a:r>
              <a:rPr lang="cs-CZ" baseline="0"/>
              <a:t> and verified emission, AT</a:t>
            </a:r>
            <a:r>
              <a:rPr lang="cs-CZ"/>
              <a:t> </a:t>
            </a:r>
          </a:p>
        </c:rich>
      </c:tx>
      <c:layout/>
    </c:title>
    <c:plotArea>
      <c:layout/>
      <c:barChart>
        <c:barDir val="col"/>
        <c:grouping val="clustered"/>
        <c:ser>
          <c:idx val="0"/>
          <c:order val="0"/>
          <c:tx>
            <c:strRef>
              <c:f>List1!$E$2</c:f>
              <c:strCache>
                <c:ptCount val="1"/>
                <c:pt idx="0">
                  <c:v>Allocated allowances</c:v>
                </c:pt>
              </c:strCache>
            </c:strRef>
          </c:tx>
          <c:cat>
            <c:numRef>
              <c:f>List1!$F$17:$F$22</c:f>
              <c:numCache>
                <c:formatCode>General</c:formatCode>
                <c:ptCount val="6"/>
                <c:pt idx="0">
                  <c:v>2005</c:v>
                </c:pt>
                <c:pt idx="1">
                  <c:v>2006</c:v>
                </c:pt>
                <c:pt idx="2">
                  <c:v>2007</c:v>
                </c:pt>
                <c:pt idx="3">
                  <c:v>2008</c:v>
                </c:pt>
                <c:pt idx="4">
                  <c:v>2009</c:v>
                </c:pt>
                <c:pt idx="5">
                  <c:v>2010</c:v>
                </c:pt>
              </c:numCache>
            </c:numRef>
          </c:cat>
          <c:val>
            <c:numRef>
              <c:f>List1!$G$2:$G$7</c:f>
              <c:numCache>
                <c:formatCode>General</c:formatCode>
                <c:ptCount val="6"/>
                <c:pt idx="0">
                  <c:v>14994341</c:v>
                </c:pt>
                <c:pt idx="1">
                  <c:v>14994341</c:v>
                </c:pt>
                <c:pt idx="2">
                  <c:v>15048584</c:v>
                </c:pt>
                <c:pt idx="3">
                  <c:v>13921422</c:v>
                </c:pt>
                <c:pt idx="4">
                  <c:v>15628996</c:v>
                </c:pt>
                <c:pt idx="5">
                  <c:v>15942001</c:v>
                </c:pt>
              </c:numCache>
            </c:numRef>
          </c:val>
        </c:ser>
        <c:ser>
          <c:idx val="1"/>
          <c:order val="1"/>
          <c:tx>
            <c:strRef>
              <c:f>List1!$E$17</c:f>
              <c:strCache>
                <c:ptCount val="1"/>
                <c:pt idx="0">
                  <c:v>Verified emissions</c:v>
                </c:pt>
              </c:strCache>
            </c:strRef>
          </c:tx>
          <c:cat>
            <c:numRef>
              <c:f>List1!$F$17:$F$22</c:f>
              <c:numCache>
                <c:formatCode>General</c:formatCode>
                <c:ptCount val="6"/>
                <c:pt idx="0">
                  <c:v>2005</c:v>
                </c:pt>
                <c:pt idx="1">
                  <c:v>2006</c:v>
                </c:pt>
                <c:pt idx="2">
                  <c:v>2007</c:v>
                </c:pt>
                <c:pt idx="3">
                  <c:v>2008</c:v>
                </c:pt>
                <c:pt idx="4">
                  <c:v>2009</c:v>
                </c:pt>
                <c:pt idx="5">
                  <c:v>2010</c:v>
                </c:pt>
              </c:numCache>
            </c:numRef>
          </c:cat>
          <c:val>
            <c:numRef>
              <c:f>List1!$G$17:$G$22</c:f>
              <c:numCache>
                <c:formatCode>General</c:formatCode>
                <c:ptCount val="6"/>
                <c:pt idx="0">
                  <c:v>17126737</c:v>
                </c:pt>
                <c:pt idx="1">
                  <c:v>15807330</c:v>
                </c:pt>
                <c:pt idx="2">
                  <c:v>14673306</c:v>
                </c:pt>
                <c:pt idx="3">
                  <c:v>15689233</c:v>
                </c:pt>
                <c:pt idx="4">
                  <c:v>13856773</c:v>
                </c:pt>
                <c:pt idx="5">
                  <c:v>16723485</c:v>
                </c:pt>
              </c:numCache>
            </c:numRef>
          </c:val>
        </c:ser>
        <c:axId val="68635264"/>
        <c:axId val="68641152"/>
      </c:barChart>
      <c:catAx>
        <c:axId val="68635264"/>
        <c:scaling>
          <c:orientation val="minMax"/>
        </c:scaling>
        <c:axPos val="b"/>
        <c:numFmt formatCode="General" sourceLinked="1"/>
        <c:tickLblPos val="nextTo"/>
        <c:crossAx val="68641152"/>
        <c:crosses val="autoZero"/>
        <c:auto val="1"/>
        <c:lblAlgn val="ctr"/>
        <c:lblOffset val="100"/>
      </c:catAx>
      <c:valAx>
        <c:axId val="68641152"/>
        <c:scaling>
          <c:orientation val="minMax"/>
        </c:scaling>
        <c:axPos val="l"/>
        <c:majorGridlines/>
        <c:title>
          <c:tx>
            <c:rich>
              <a:bodyPr rot="-5400000" vert="horz"/>
              <a:lstStyle/>
              <a:p>
                <a:pPr>
                  <a:defRPr/>
                </a:pPr>
                <a:r>
                  <a:rPr lang="cs-CZ"/>
                  <a:t>tonne of CO2-equ</a:t>
                </a:r>
              </a:p>
            </c:rich>
          </c:tx>
          <c:layout/>
        </c:title>
        <c:numFmt formatCode="General" sourceLinked="1"/>
        <c:tickLblPos val="nextTo"/>
        <c:crossAx val="68635264"/>
        <c:crosses val="autoZero"/>
        <c:crossBetween val="between"/>
      </c:valAx>
    </c:plotArea>
    <c:legend>
      <c:legendPos val="b"/>
      <c:layout/>
    </c:legend>
    <c:plotVisOnly val="1"/>
  </c:chart>
  <c:externalData r:id="rId1"/>
</c:chartSpace>
</file>

<file path=ppt/drawings/drawing1.xml><?xml version="1.0" encoding="utf-8"?>
<c:userShapes xmlns:c="http://schemas.openxmlformats.org/drawingml/2006/chart">
  <cdr:relSizeAnchor xmlns:cdr="http://schemas.openxmlformats.org/drawingml/2006/chartDrawing">
    <cdr:from>
      <cdr:x>0.325</cdr:x>
      <cdr:y>0.23988</cdr:y>
    </cdr:from>
    <cdr:to>
      <cdr:x>0.325</cdr:x>
      <cdr:y>0.76762</cdr:y>
    </cdr:to>
    <cdr:sp macro="" textlink="">
      <cdr:nvSpPr>
        <cdr:cNvPr id="4" name="Přímá spojovací čára 3"/>
        <cdr:cNvSpPr/>
      </cdr:nvSpPr>
      <cdr:spPr>
        <a:xfrm xmlns:a="http://schemas.openxmlformats.org/drawingml/2006/main" rot="5400000" flipH="1" flipV="1">
          <a:off x="1143001" y="1600199"/>
          <a:ext cx="1676399" cy="1"/>
        </a:xfrm>
        <a:prstGeom xmlns:a="http://schemas.openxmlformats.org/drawingml/2006/main" prst="line">
          <a:avLst/>
        </a:prstGeom>
        <a:ln xmlns:a="http://schemas.openxmlformats.org/drawingml/2006/main" w="12700">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cs-CZ"/>
        </a:p>
      </cdr:txBody>
    </cdr:sp>
  </cdr:relSizeAnchor>
</c:userShapes>
</file>

<file path=ppt/drawings/drawing2.xml><?xml version="1.0" encoding="utf-8"?>
<c:userShapes xmlns:c="http://schemas.openxmlformats.org/drawingml/2006/chart">
  <cdr:relSizeAnchor xmlns:cdr="http://schemas.openxmlformats.org/drawingml/2006/chartDrawing">
    <cdr:from>
      <cdr:x>0.31915</cdr:x>
      <cdr:y>0.33068</cdr:y>
    </cdr:from>
    <cdr:to>
      <cdr:x>0.32079</cdr:x>
      <cdr:y>0.69323</cdr:y>
    </cdr:to>
    <cdr:sp macro="" textlink="">
      <cdr:nvSpPr>
        <cdr:cNvPr id="3" name="Přímá spojovací čára 2"/>
        <cdr:cNvSpPr/>
      </cdr:nvSpPr>
      <cdr:spPr>
        <a:xfrm xmlns:a="http://schemas.openxmlformats.org/drawingml/2006/main" rot="5400000" flipH="1">
          <a:off x="1428755" y="1219205"/>
          <a:ext cx="866769" cy="9519"/>
        </a:xfrm>
        <a:prstGeom xmlns:a="http://schemas.openxmlformats.org/drawingml/2006/main" prst="line">
          <a:avLst/>
        </a:prstGeom>
        <a:ln xmlns:a="http://schemas.openxmlformats.org/drawingml/2006/main" w="12700">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cs-CZ">
            <a:ln>
              <a:solidFill>
                <a:srgbClr val="FF0000"/>
              </a:solidFill>
            </a:ln>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7DF364-8D7D-41C3-98CB-98E0EAC68164}" type="datetimeFigureOut">
              <a:rPr lang="de-DE" smtClean="0"/>
              <a:pPr/>
              <a:t>08.06.2011</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56D027-15C1-4D08-BEA9-1FD310CD8263}" type="slidenum">
              <a:rPr lang="de-DE" smtClean="0"/>
              <a:pPr/>
              <a:t>‹#›</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In </a:t>
            </a:r>
            <a:r>
              <a:rPr lang="cs-CZ" dirty="0" err="1" smtClean="0"/>
              <a:t>Czech</a:t>
            </a:r>
            <a:r>
              <a:rPr lang="cs-CZ" baseline="0" dirty="0" smtClean="0"/>
              <a:t> </a:t>
            </a:r>
            <a:r>
              <a:rPr lang="cs-CZ" baseline="0" dirty="0" err="1" smtClean="0"/>
              <a:t>Republic</a:t>
            </a:r>
            <a:r>
              <a:rPr lang="cs-CZ" baseline="0" dirty="0" smtClean="0"/>
              <a:t> elasticity </a:t>
            </a:r>
            <a:r>
              <a:rPr lang="cs-CZ" baseline="0" dirty="0" err="1" smtClean="0"/>
              <a:t>of</a:t>
            </a:r>
            <a:r>
              <a:rPr lang="cs-CZ" baseline="0" dirty="0" smtClean="0"/>
              <a:t> </a:t>
            </a:r>
            <a:r>
              <a:rPr lang="cs-CZ" baseline="0" dirty="0" err="1" smtClean="0"/>
              <a:t>demand</a:t>
            </a:r>
            <a:r>
              <a:rPr lang="cs-CZ" baseline="0" dirty="0" smtClean="0"/>
              <a:t> </a:t>
            </a:r>
            <a:r>
              <a:rPr lang="cs-CZ" baseline="0" dirty="0" err="1" smtClean="0"/>
              <a:t>for</a:t>
            </a:r>
            <a:r>
              <a:rPr lang="cs-CZ" baseline="0" dirty="0" smtClean="0"/>
              <a:t> </a:t>
            </a:r>
            <a:r>
              <a:rPr lang="cs-CZ" baseline="0" dirty="0" err="1" smtClean="0"/>
              <a:t>energy</a:t>
            </a:r>
            <a:r>
              <a:rPr lang="cs-CZ" baseline="0" dirty="0" smtClean="0"/>
              <a:t> </a:t>
            </a:r>
            <a:r>
              <a:rPr lang="cs-CZ" baseline="0" dirty="0" err="1" smtClean="0"/>
              <a:t>is</a:t>
            </a:r>
            <a:r>
              <a:rPr lang="cs-CZ" baseline="0" dirty="0" smtClean="0"/>
              <a:t> </a:t>
            </a:r>
            <a:r>
              <a:rPr lang="cs-CZ" baseline="0" dirty="0" err="1" smtClean="0"/>
              <a:t>bigger</a:t>
            </a:r>
            <a:r>
              <a:rPr lang="cs-CZ" baseline="0" dirty="0" smtClean="0"/>
              <a:t> </a:t>
            </a:r>
            <a:r>
              <a:rPr lang="cs-CZ" baseline="0" dirty="0" err="1" smtClean="0"/>
              <a:t>comapare</a:t>
            </a:r>
            <a:r>
              <a:rPr lang="cs-CZ" baseline="0" dirty="0" smtClean="0"/>
              <a:t> to </a:t>
            </a:r>
            <a:r>
              <a:rPr lang="cs-CZ" baseline="0" dirty="0" err="1" smtClean="0"/>
              <a:t>Austria</a:t>
            </a:r>
            <a:r>
              <a:rPr lang="cs-CZ" baseline="0" dirty="0" smtClean="0"/>
              <a:t>, </a:t>
            </a:r>
            <a:r>
              <a:rPr lang="cs-CZ" baseline="0" dirty="0" err="1" smtClean="0"/>
              <a:t>which</a:t>
            </a:r>
            <a:r>
              <a:rPr lang="cs-CZ" baseline="0" dirty="0" smtClean="0"/>
              <a:t> </a:t>
            </a:r>
            <a:r>
              <a:rPr lang="cs-CZ" baseline="0" dirty="0" err="1" smtClean="0"/>
              <a:t>is</a:t>
            </a:r>
            <a:r>
              <a:rPr lang="cs-CZ" baseline="0" dirty="0" smtClean="0"/>
              <a:t> </a:t>
            </a:r>
            <a:r>
              <a:rPr lang="cs-CZ" baseline="0" dirty="0" err="1" smtClean="0"/>
              <a:t>connected</a:t>
            </a:r>
            <a:r>
              <a:rPr lang="cs-CZ" baseline="0" dirty="0" smtClean="0"/>
              <a:t> </a:t>
            </a:r>
            <a:r>
              <a:rPr lang="cs-CZ" baseline="0" dirty="0" err="1" smtClean="0"/>
              <a:t>with</a:t>
            </a:r>
            <a:r>
              <a:rPr lang="cs-CZ" baseline="0" dirty="0" smtClean="0"/>
              <a:t> </a:t>
            </a:r>
            <a:r>
              <a:rPr lang="cs-CZ" baseline="0" dirty="0" err="1" smtClean="0"/>
              <a:t>energy</a:t>
            </a:r>
            <a:r>
              <a:rPr lang="cs-CZ" baseline="0" dirty="0" smtClean="0"/>
              <a:t> intensity </a:t>
            </a:r>
            <a:r>
              <a:rPr lang="cs-CZ" baseline="0" dirty="0" err="1" smtClean="0"/>
              <a:t>ect</a:t>
            </a:r>
            <a:r>
              <a:rPr lang="cs-CZ" baseline="0" dirty="0" smtClean="0"/>
              <a:t>.</a:t>
            </a:r>
            <a:endParaRPr lang="cs-CZ" dirty="0"/>
          </a:p>
        </p:txBody>
      </p:sp>
      <p:sp>
        <p:nvSpPr>
          <p:cNvPr id="4" name="Zástupný symbol pro číslo snímku 3"/>
          <p:cNvSpPr>
            <a:spLocks noGrp="1"/>
          </p:cNvSpPr>
          <p:nvPr>
            <p:ph type="sldNum" sz="quarter" idx="10"/>
          </p:nvPr>
        </p:nvSpPr>
        <p:spPr/>
        <p:txBody>
          <a:bodyPr/>
          <a:lstStyle/>
          <a:p>
            <a:fld id="{6156D027-15C1-4D08-BEA9-1FD310CD8263}" type="slidenum">
              <a:rPr lang="de-DE" smtClean="0"/>
              <a:pPr/>
              <a:t>15</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Electricity market is somewhat specific in that way that in certain load period price is affected only by increase of marginal unit. During peak hours the price is created by marginal product of particular generator which decision making relies crucially on development of underlying fuel driver</a:t>
            </a:r>
            <a:endParaRPr lang="cs-CZ" dirty="0"/>
          </a:p>
        </p:txBody>
      </p:sp>
      <p:sp>
        <p:nvSpPr>
          <p:cNvPr id="4" name="Zástupný symbol pro číslo snímku 3"/>
          <p:cNvSpPr>
            <a:spLocks noGrp="1"/>
          </p:cNvSpPr>
          <p:nvPr>
            <p:ph type="sldNum" sz="quarter" idx="10"/>
          </p:nvPr>
        </p:nvSpPr>
        <p:spPr/>
        <p:txBody>
          <a:bodyPr/>
          <a:lstStyle/>
          <a:p>
            <a:fld id="{6156D027-15C1-4D08-BEA9-1FD310CD8263}" type="slidenum">
              <a:rPr lang="de-DE" smtClean="0"/>
              <a:pPr/>
              <a:t>16</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8" name="Titel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de-DE" smtClean="0"/>
              <a:t>Titelmasterformat durch Klicken bearbeiten</a:t>
            </a:r>
            <a:endParaRPr kumimoji="0" lang="en-US"/>
          </a:p>
        </p:txBody>
      </p:sp>
      <p:sp>
        <p:nvSpPr>
          <p:cNvPr id="9" name="Untertitel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a:xfrm>
            <a:off x="6400800" y="6355080"/>
            <a:ext cx="2286000" cy="365760"/>
          </a:xfrm>
        </p:spPr>
        <p:txBody>
          <a:bodyPr/>
          <a:lstStyle>
            <a:lvl1pPr>
              <a:defRPr sz="1400"/>
            </a:lvl1pPr>
          </a:lstStyle>
          <a:p>
            <a:r>
              <a:rPr lang="de-DE" smtClean="0"/>
              <a:t>24.6.2011</a:t>
            </a:r>
            <a:endParaRPr lang="de-DE"/>
          </a:p>
        </p:txBody>
      </p:sp>
      <p:sp>
        <p:nvSpPr>
          <p:cNvPr id="17" name="Fußzeilenplatzhalter 16"/>
          <p:cNvSpPr>
            <a:spLocks noGrp="1"/>
          </p:cNvSpPr>
          <p:nvPr>
            <p:ph type="ftr" sz="quarter" idx="11"/>
          </p:nvPr>
        </p:nvSpPr>
        <p:spPr>
          <a:xfrm>
            <a:off x="2898648" y="6355080"/>
            <a:ext cx="3474720" cy="365760"/>
          </a:xfrm>
        </p:spPr>
        <p:txBody>
          <a:bodyPr/>
          <a:lstStyle/>
          <a:p>
            <a:r>
              <a:rPr lang="de-DE" smtClean="0"/>
              <a:t>Summer School Graz</a:t>
            </a:r>
            <a:endParaRPr lang="de-DE"/>
          </a:p>
        </p:txBody>
      </p:sp>
      <p:sp>
        <p:nvSpPr>
          <p:cNvPr id="29" name="Foliennummernplatzhalter 28"/>
          <p:cNvSpPr>
            <a:spLocks noGrp="1"/>
          </p:cNvSpPr>
          <p:nvPr>
            <p:ph type="sldNum" sz="quarter" idx="12"/>
          </p:nvPr>
        </p:nvSpPr>
        <p:spPr>
          <a:xfrm>
            <a:off x="1216152" y="6355080"/>
            <a:ext cx="1219200" cy="365760"/>
          </a:xfrm>
        </p:spPr>
        <p:txBody>
          <a:bodyPr/>
          <a:lstStyle/>
          <a:p>
            <a:fld id="{2FE8260F-5045-41D2-A9EE-B9C8D70682FA}" type="slidenum">
              <a:rPr lang="de-DE" smtClean="0"/>
              <a:pPr/>
              <a:t>‹#›</a:t>
            </a:fld>
            <a:endParaRPr lang="de-DE"/>
          </a:p>
        </p:txBody>
      </p:sp>
      <p:sp>
        <p:nvSpPr>
          <p:cNvPr id="21" name="Rechteck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hteck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hteck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hteck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r>
              <a:rPr lang="de-DE" smtClean="0"/>
              <a:t>24.6.2011</a:t>
            </a:r>
            <a:endParaRPr lang="de-DE"/>
          </a:p>
        </p:txBody>
      </p:sp>
      <p:sp>
        <p:nvSpPr>
          <p:cNvPr id="5" name="Fußzeilenplatzhalter 4"/>
          <p:cNvSpPr>
            <a:spLocks noGrp="1"/>
          </p:cNvSpPr>
          <p:nvPr>
            <p:ph type="ftr" sz="quarter" idx="11"/>
          </p:nvPr>
        </p:nvSpPr>
        <p:spPr/>
        <p:txBody>
          <a:bodyPr/>
          <a:lstStyle/>
          <a:p>
            <a:r>
              <a:rPr lang="de-DE" smtClean="0"/>
              <a:t>Summer School Graz</a:t>
            </a:r>
            <a:endParaRPr lang="de-DE"/>
          </a:p>
        </p:txBody>
      </p:sp>
      <p:sp>
        <p:nvSpPr>
          <p:cNvPr id="6" name="Foliennummernplatzhalter 5"/>
          <p:cNvSpPr>
            <a:spLocks noGrp="1"/>
          </p:cNvSpPr>
          <p:nvPr>
            <p:ph type="sldNum" sz="quarter" idx="12"/>
          </p:nvPr>
        </p:nvSpPr>
        <p:spPr/>
        <p:txBody>
          <a:bodyPr/>
          <a:lstStyle/>
          <a:p>
            <a:fld id="{2FE8260F-5045-41D2-A9EE-B9C8D70682FA}" type="slidenum">
              <a:rPr lang="de-DE" smtClean="0"/>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r>
              <a:rPr lang="de-DE" smtClean="0"/>
              <a:t>24.6.2011</a:t>
            </a:r>
            <a:endParaRPr lang="de-DE"/>
          </a:p>
        </p:txBody>
      </p:sp>
      <p:sp>
        <p:nvSpPr>
          <p:cNvPr id="5" name="Fußzeilenplatzhalter 4"/>
          <p:cNvSpPr>
            <a:spLocks noGrp="1"/>
          </p:cNvSpPr>
          <p:nvPr>
            <p:ph type="ftr" sz="quarter" idx="11"/>
          </p:nvPr>
        </p:nvSpPr>
        <p:spPr/>
        <p:txBody>
          <a:bodyPr/>
          <a:lstStyle/>
          <a:p>
            <a:r>
              <a:rPr lang="de-DE" smtClean="0"/>
              <a:t>Summer School Graz</a:t>
            </a:r>
            <a:endParaRPr lang="de-DE"/>
          </a:p>
        </p:txBody>
      </p:sp>
      <p:sp>
        <p:nvSpPr>
          <p:cNvPr id="6" name="Foliennummernplatzhalter 5"/>
          <p:cNvSpPr>
            <a:spLocks noGrp="1"/>
          </p:cNvSpPr>
          <p:nvPr>
            <p:ph type="sldNum" sz="quarter" idx="12"/>
          </p:nvPr>
        </p:nvSpPr>
        <p:spPr/>
        <p:txBody>
          <a:bodyPr/>
          <a:lstStyle/>
          <a:p>
            <a:fld id="{2FE8260F-5045-41D2-A9EE-B9C8D70682FA}" type="slidenum">
              <a:rPr lang="de-DE" smtClean="0"/>
              <a:pPr/>
              <a:t>‹#›</a:t>
            </a:fld>
            <a:endParaRPr lang="de-DE"/>
          </a:p>
        </p:txBody>
      </p:sp>
      <p:sp>
        <p:nvSpPr>
          <p:cNvPr id="7" name="Gerade Verbindung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Gleichschenkliges Dreieck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Gerade Verbindung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r>
              <a:rPr lang="de-DE" smtClean="0"/>
              <a:t>24.6.2011</a:t>
            </a:r>
            <a:endParaRPr lang="de-DE"/>
          </a:p>
        </p:txBody>
      </p:sp>
      <p:sp>
        <p:nvSpPr>
          <p:cNvPr id="5" name="Fußzeilenplatzhalter 4"/>
          <p:cNvSpPr>
            <a:spLocks noGrp="1"/>
          </p:cNvSpPr>
          <p:nvPr>
            <p:ph type="ftr" sz="quarter" idx="11"/>
          </p:nvPr>
        </p:nvSpPr>
        <p:spPr/>
        <p:txBody>
          <a:bodyPr/>
          <a:lstStyle/>
          <a:p>
            <a:r>
              <a:rPr lang="de-DE" smtClean="0"/>
              <a:t>Summer School Graz</a:t>
            </a:r>
            <a:endParaRPr lang="de-DE"/>
          </a:p>
        </p:txBody>
      </p:sp>
      <p:sp>
        <p:nvSpPr>
          <p:cNvPr id="6" name="Foliennummernplatzhalter 5"/>
          <p:cNvSpPr>
            <a:spLocks noGrp="1"/>
          </p:cNvSpPr>
          <p:nvPr>
            <p:ph type="sldNum" sz="quarter" idx="12"/>
          </p:nvPr>
        </p:nvSpPr>
        <p:spPr/>
        <p:txBody>
          <a:bodyPr/>
          <a:lstStyle/>
          <a:p>
            <a:fld id="{2FE8260F-5045-41D2-A9EE-B9C8D70682FA}" type="slidenum">
              <a:rPr lang="de-DE" smtClean="0"/>
              <a:pPr/>
              <a:t>‹#›</a:t>
            </a:fld>
            <a:endParaRPr lang="de-DE"/>
          </a:p>
        </p:txBody>
      </p:sp>
      <p:sp>
        <p:nvSpPr>
          <p:cNvPr id="8" name="Inhaltsplatzhalter 7"/>
          <p:cNvSpPr>
            <a:spLocks noGrp="1"/>
          </p:cNvSpPr>
          <p:nvPr>
            <p:ph sz="quarter" idx="1"/>
          </p:nvPr>
        </p:nvSpPr>
        <p:spPr>
          <a:xfrm>
            <a:off x="457200" y="1219200"/>
            <a:ext cx="8229600" cy="493776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Textmasterformate durch Klicken bearbeiten</a:t>
            </a:r>
          </a:p>
        </p:txBody>
      </p:sp>
      <p:sp>
        <p:nvSpPr>
          <p:cNvPr id="4" name="Datumsplatzhalter 3"/>
          <p:cNvSpPr>
            <a:spLocks noGrp="1"/>
          </p:cNvSpPr>
          <p:nvPr>
            <p:ph type="dt" sz="half" idx="10"/>
          </p:nvPr>
        </p:nvSpPr>
        <p:spPr>
          <a:xfrm>
            <a:off x="6400800" y="6355080"/>
            <a:ext cx="2286000" cy="365760"/>
          </a:xfrm>
        </p:spPr>
        <p:txBody>
          <a:bodyPr/>
          <a:lstStyle/>
          <a:p>
            <a:r>
              <a:rPr lang="de-DE" smtClean="0"/>
              <a:t>24.6.2011</a:t>
            </a:r>
            <a:endParaRPr lang="de-DE"/>
          </a:p>
        </p:txBody>
      </p:sp>
      <p:sp>
        <p:nvSpPr>
          <p:cNvPr id="5" name="Fußzeilenplatzhalter 4"/>
          <p:cNvSpPr>
            <a:spLocks noGrp="1"/>
          </p:cNvSpPr>
          <p:nvPr>
            <p:ph type="ftr" sz="quarter" idx="11"/>
          </p:nvPr>
        </p:nvSpPr>
        <p:spPr>
          <a:xfrm>
            <a:off x="2898648" y="6355080"/>
            <a:ext cx="3474720" cy="365760"/>
          </a:xfrm>
        </p:spPr>
        <p:txBody>
          <a:bodyPr/>
          <a:lstStyle/>
          <a:p>
            <a:r>
              <a:rPr lang="de-DE" smtClean="0"/>
              <a:t>Summer School Graz</a:t>
            </a:r>
            <a:endParaRPr lang="de-DE"/>
          </a:p>
        </p:txBody>
      </p:sp>
      <p:sp>
        <p:nvSpPr>
          <p:cNvPr id="6" name="Foliennummernplatzhalter 5"/>
          <p:cNvSpPr>
            <a:spLocks noGrp="1"/>
          </p:cNvSpPr>
          <p:nvPr>
            <p:ph type="sldNum" sz="quarter" idx="12"/>
          </p:nvPr>
        </p:nvSpPr>
        <p:spPr>
          <a:xfrm>
            <a:off x="1069848" y="6355080"/>
            <a:ext cx="1520952" cy="365760"/>
          </a:xfrm>
        </p:spPr>
        <p:txBody>
          <a:bodyPr/>
          <a:lstStyle/>
          <a:p>
            <a:fld id="{2FE8260F-5045-41D2-A9EE-B9C8D70682FA}" type="slidenum">
              <a:rPr lang="de-DE" smtClean="0"/>
              <a:pPr/>
              <a:t>‹#›</a:t>
            </a:fld>
            <a:endParaRPr lang="de-DE"/>
          </a:p>
        </p:txBody>
      </p:sp>
      <p:sp>
        <p:nvSpPr>
          <p:cNvPr id="7" name="Rechteck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eck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p:txBody>
          <a:bodyPr/>
          <a:lstStyle/>
          <a:p>
            <a:r>
              <a:rPr lang="de-DE" smtClean="0"/>
              <a:t>24.6.2011</a:t>
            </a:r>
            <a:endParaRPr lang="de-DE"/>
          </a:p>
        </p:txBody>
      </p:sp>
      <p:sp>
        <p:nvSpPr>
          <p:cNvPr id="6" name="Fußzeilenplatzhalter 5"/>
          <p:cNvSpPr>
            <a:spLocks noGrp="1"/>
          </p:cNvSpPr>
          <p:nvPr>
            <p:ph type="ftr" sz="quarter" idx="11"/>
          </p:nvPr>
        </p:nvSpPr>
        <p:spPr/>
        <p:txBody>
          <a:bodyPr/>
          <a:lstStyle/>
          <a:p>
            <a:r>
              <a:rPr lang="de-DE" smtClean="0"/>
              <a:t>Summer School Graz</a:t>
            </a:r>
            <a:endParaRPr lang="de-DE"/>
          </a:p>
        </p:txBody>
      </p:sp>
      <p:sp>
        <p:nvSpPr>
          <p:cNvPr id="7" name="Foliennummernplatzhalter 6"/>
          <p:cNvSpPr>
            <a:spLocks noGrp="1"/>
          </p:cNvSpPr>
          <p:nvPr>
            <p:ph type="sldNum" sz="quarter" idx="12"/>
          </p:nvPr>
        </p:nvSpPr>
        <p:spPr/>
        <p:txBody>
          <a:bodyPr/>
          <a:lstStyle/>
          <a:p>
            <a:fld id="{2FE8260F-5045-41D2-A9EE-B9C8D70682FA}" type="slidenum">
              <a:rPr lang="de-DE" smtClean="0"/>
              <a:pPr/>
              <a:t>‹#›</a:t>
            </a:fld>
            <a:endParaRPr lang="de-DE"/>
          </a:p>
        </p:txBody>
      </p:sp>
      <p:sp>
        <p:nvSpPr>
          <p:cNvPr id="9" name="Inhaltsplatzhalter 8"/>
          <p:cNvSpPr>
            <a:spLocks noGrp="1"/>
          </p:cNvSpPr>
          <p:nvPr>
            <p:ph sz="quarter" idx="1"/>
          </p:nvPr>
        </p:nvSpPr>
        <p:spPr>
          <a:xfrm>
            <a:off x="457200" y="1219200"/>
            <a:ext cx="4041648" cy="493776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1" name="Inhaltsplatzhalter 10"/>
          <p:cNvSpPr>
            <a:spLocks noGrp="1"/>
          </p:cNvSpPr>
          <p:nvPr>
            <p:ph sz="quarter" idx="2"/>
          </p:nvPr>
        </p:nvSpPr>
        <p:spPr>
          <a:xfrm>
            <a:off x="4632198" y="1216152"/>
            <a:ext cx="4041648" cy="493776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nchor="ctr"/>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4" name="Textplatzhalt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7" name="Datumsplatzhalter 6"/>
          <p:cNvSpPr>
            <a:spLocks noGrp="1"/>
          </p:cNvSpPr>
          <p:nvPr>
            <p:ph type="dt" sz="half" idx="10"/>
          </p:nvPr>
        </p:nvSpPr>
        <p:spPr/>
        <p:txBody>
          <a:bodyPr/>
          <a:lstStyle/>
          <a:p>
            <a:r>
              <a:rPr lang="de-DE" smtClean="0"/>
              <a:t>24.6.2011</a:t>
            </a:r>
            <a:endParaRPr lang="de-DE"/>
          </a:p>
        </p:txBody>
      </p:sp>
      <p:sp>
        <p:nvSpPr>
          <p:cNvPr id="8" name="Fußzeilenplatzhalter 7"/>
          <p:cNvSpPr>
            <a:spLocks noGrp="1"/>
          </p:cNvSpPr>
          <p:nvPr>
            <p:ph type="ftr" sz="quarter" idx="11"/>
          </p:nvPr>
        </p:nvSpPr>
        <p:spPr/>
        <p:txBody>
          <a:bodyPr/>
          <a:lstStyle/>
          <a:p>
            <a:r>
              <a:rPr lang="de-DE" smtClean="0"/>
              <a:t>Summer School Graz</a:t>
            </a:r>
            <a:endParaRPr lang="de-DE"/>
          </a:p>
        </p:txBody>
      </p:sp>
      <p:sp>
        <p:nvSpPr>
          <p:cNvPr id="9" name="Foliennummernplatzhalter 8"/>
          <p:cNvSpPr>
            <a:spLocks noGrp="1"/>
          </p:cNvSpPr>
          <p:nvPr>
            <p:ph type="sldNum" sz="quarter" idx="12"/>
          </p:nvPr>
        </p:nvSpPr>
        <p:spPr/>
        <p:txBody>
          <a:bodyPr/>
          <a:lstStyle/>
          <a:p>
            <a:fld id="{2FE8260F-5045-41D2-A9EE-B9C8D70682FA}" type="slidenum">
              <a:rPr lang="de-DE" smtClean="0"/>
              <a:pPr/>
              <a:t>‹#›</a:t>
            </a:fld>
            <a:endParaRPr lang="de-DE"/>
          </a:p>
        </p:txBody>
      </p:sp>
      <p:sp>
        <p:nvSpPr>
          <p:cNvPr id="11" name="Inhaltsplatzhalter 10"/>
          <p:cNvSpPr>
            <a:spLocks noGrp="1"/>
          </p:cNvSpPr>
          <p:nvPr>
            <p:ph sz="quarter" idx="2"/>
          </p:nvPr>
        </p:nvSpPr>
        <p:spPr>
          <a:xfrm>
            <a:off x="457200" y="2133600"/>
            <a:ext cx="4038600" cy="40386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3" name="Inhaltsplatzhalter 12"/>
          <p:cNvSpPr>
            <a:spLocks noGrp="1"/>
          </p:cNvSpPr>
          <p:nvPr>
            <p:ph sz="quarter" idx="4"/>
          </p:nvPr>
        </p:nvSpPr>
        <p:spPr>
          <a:xfrm>
            <a:off x="4648200" y="2133600"/>
            <a:ext cx="4038600" cy="40386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r>
              <a:rPr lang="de-DE" smtClean="0"/>
              <a:t>24.6.2011</a:t>
            </a:r>
            <a:endParaRPr lang="de-DE"/>
          </a:p>
        </p:txBody>
      </p:sp>
      <p:sp>
        <p:nvSpPr>
          <p:cNvPr id="4" name="Fußzeilenplatzhalter 3"/>
          <p:cNvSpPr>
            <a:spLocks noGrp="1"/>
          </p:cNvSpPr>
          <p:nvPr>
            <p:ph type="ftr" sz="quarter" idx="11"/>
          </p:nvPr>
        </p:nvSpPr>
        <p:spPr/>
        <p:txBody>
          <a:bodyPr/>
          <a:lstStyle/>
          <a:p>
            <a:r>
              <a:rPr lang="de-DE" smtClean="0"/>
              <a:t>Summer School Graz</a:t>
            </a:r>
            <a:endParaRPr lang="de-DE"/>
          </a:p>
        </p:txBody>
      </p:sp>
      <p:sp>
        <p:nvSpPr>
          <p:cNvPr id="5" name="Foliennummernplatzhalter 4"/>
          <p:cNvSpPr>
            <a:spLocks noGrp="1"/>
          </p:cNvSpPr>
          <p:nvPr>
            <p:ph type="sldNum" sz="quarter" idx="12"/>
          </p:nvPr>
        </p:nvSpPr>
        <p:spPr/>
        <p:txBody>
          <a:bodyPr/>
          <a:lstStyle/>
          <a:p>
            <a:fld id="{2FE8260F-5045-41D2-A9EE-B9C8D70682FA}" type="slidenum">
              <a:rPr lang="de-DE" smtClean="0"/>
              <a:pPr/>
              <a:t>‹#›</a:t>
            </a:fld>
            <a:endParaRPr lang="de-DE"/>
          </a:p>
        </p:txBody>
      </p:sp>
      <p:sp>
        <p:nvSpPr>
          <p:cNvPr id="6" name="Gleichschenkliges Dreiec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smtClean="0"/>
              <a:t>24.6.2011</a:t>
            </a:r>
            <a:endParaRPr lang="de-DE"/>
          </a:p>
        </p:txBody>
      </p:sp>
      <p:sp>
        <p:nvSpPr>
          <p:cNvPr id="3" name="Fußzeilenplatzhalter 2"/>
          <p:cNvSpPr>
            <a:spLocks noGrp="1"/>
          </p:cNvSpPr>
          <p:nvPr>
            <p:ph type="ftr" sz="quarter" idx="11"/>
          </p:nvPr>
        </p:nvSpPr>
        <p:spPr/>
        <p:txBody>
          <a:bodyPr/>
          <a:lstStyle/>
          <a:p>
            <a:r>
              <a:rPr lang="de-DE" smtClean="0"/>
              <a:t>Summer School Graz</a:t>
            </a:r>
            <a:endParaRPr lang="de-DE"/>
          </a:p>
        </p:txBody>
      </p:sp>
      <p:sp>
        <p:nvSpPr>
          <p:cNvPr id="4" name="Foliennummernplatzhalter 3"/>
          <p:cNvSpPr>
            <a:spLocks noGrp="1"/>
          </p:cNvSpPr>
          <p:nvPr>
            <p:ph type="sldNum" sz="quarter" idx="12"/>
          </p:nvPr>
        </p:nvSpPr>
        <p:spPr/>
        <p:txBody>
          <a:bodyPr/>
          <a:lstStyle/>
          <a:p>
            <a:fld id="{2FE8260F-5045-41D2-A9EE-B9C8D70682FA}" type="slidenum">
              <a:rPr lang="de-DE" smtClean="0"/>
              <a:pPr/>
              <a:t>‹#›</a:t>
            </a:fld>
            <a:endParaRPr lang="de-DE"/>
          </a:p>
        </p:txBody>
      </p:sp>
      <p:sp>
        <p:nvSpPr>
          <p:cNvPr id="5" name="Gerade Verbindung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Gleichschenkliges Dreiec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Textmasterformate durch Klicken bearbeiten</a:t>
            </a:r>
          </a:p>
        </p:txBody>
      </p:sp>
      <p:sp>
        <p:nvSpPr>
          <p:cNvPr id="5" name="Datumsplatzhalter 4"/>
          <p:cNvSpPr>
            <a:spLocks noGrp="1"/>
          </p:cNvSpPr>
          <p:nvPr>
            <p:ph type="dt" sz="half" idx="10"/>
          </p:nvPr>
        </p:nvSpPr>
        <p:spPr/>
        <p:txBody>
          <a:bodyPr/>
          <a:lstStyle/>
          <a:p>
            <a:r>
              <a:rPr lang="de-DE" smtClean="0"/>
              <a:t>24.6.2011</a:t>
            </a:r>
            <a:endParaRPr lang="de-DE"/>
          </a:p>
        </p:txBody>
      </p:sp>
      <p:sp>
        <p:nvSpPr>
          <p:cNvPr id="6" name="Fußzeilenplatzhalter 5"/>
          <p:cNvSpPr>
            <a:spLocks noGrp="1"/>
          </p:cNvSpPr>
          <p:nvPr>
            <p:ph type="ftr" sz="quarter" idx="11"/>
          </p:nvPr>
        </p:nvSpPr>
        <p:spPr/>
        <p:txBody>
          <a:bodyPr/>
          <a:lstStyle/>
          <a:p>
            <a:r>
              <a:rPr lang="de-DE" smtClean="0"/>
              <a:t>Summer School Graz</a:t>
            </a:r>
            <a:endParaRPr lang="de-DE"/>
          </a:p>
        </p:txBody>
      </p:sp>
      <p:sp>
        <p:nvSpPr>
          <p:cNvPr id="7" name="Foliennummernplatzhalter 6"/>
          <p:cNvSpPr>
            <a:spLocks noGrp="1"/>
          </p:cNvSpPr>
          <p:nvPr>
            <p:ph type="sldNum" sz="quarter" idx="12"/>
          </p:nvPr>
        </p:nvSpPr>
        <p:spPr/>
        <p:txBody>
          <a:bodyPr/>
          <a:lstStyle/>
          <a:p>
            <a:fld id="{2FE8260F-5045-41D2-A9EE-B9C8D70682FA}" type="slidenum">
              <a:rPr lang="de-DE" smtClean="0"/>
              <a:pPr/>
              <a:t>‹#›</a:t>
            </a:fld>
            <a:endParaRPr lang="de-DE"/>
          </a:p>
        </p:txBody>
      </p:sp>
      <p:sp>
        <p:nvSpPr>
          <p:cNvPr id="8" name="Gerade Verbindung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Gerade Verbindung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Gleichschenkliges Dreiec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Inhaltsplatzhalter 11"/>
          <p:cNvSpPr>
            <a:spLocks noGrp="1"/>
          </p:cNvSpPr>
          <p:nvPr>
            <p:ph sz="quarter" idx="1"/>
          </p:nvPr>
        </p:nvSpPr>
        <p:spPr>
          <a:xfrm>
            <a:off x="304800" y="304800"/>
            <a:ext cx="5715000" cy="57150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de-DE" smtClean="0"/>
              <a:t>Textmasterformate durch Klicken bearbeiten</a:t>
            </a:r>
          </a:p>
        </p:txBody>
      </p:sp>
      <p:sp>
        <p:nvSpPr>
          <p:cNvPr id="5" name="Datumsplatzhalter 4"/>
          <p:cNvSpPr>
            <a:spLocks noGrp="1"/>
          </p:cNvSpPr>
          <p:nvPr>
            <p:ph type="dt" sz="half" idx="10"/>
          </p:nvPr>
        </p:nvSpPr>
        <p:spPr/>
        <p:txBody>
          <a:bodyPr/>
          <a:lstStyle/>
          <a:p>
            <a:r>
              <a:rPr lang="de-DE" smtClean="0"/>
              <a:t>24.6.2011</a:t>
            </a:r>
            <a:endParaRPr lang="de-DE"/>
          </a:p>
        </p:txBody>
      </p:sp>
      <p:sp>
        <p:nvSpPr>
          <p:cNvPr id="6" name="Fußzeilenplatzhalter 5"/>
          <p:cNvSpPr>
            <a:spLocks noGrp="1"/>
          </p:cNvSpPr>
          <p:nvPr>
            <p:ph type="ftr" sz="quarter" idx="11"/>
          </p:nvPr>
        </p:nvSpPr>
        <p:spPr/>
        <p:txBody>
          <a:bodyPr/>
          <a:lstStyle/>
          <a:p>
            <a:r>
              <a:rPr lang="de-DE" smtClean="0"/>
              <a:t>Summer School Graz</a:t>
            </a:r>
            <a:endParaRPr lang="de-DE"/>
          </a:p>
        </p:txBody>
      </p:sp>
      <p:sp>
        <p:nvSpPr>
          <p:cNvPr id="7" name="Foliennummernplatzhalter 6"/>
          <p:cNvSpPr>
            <a:spLocks noGrp="1"/>
          </p:cNvSpPr>
          <p:nvPr>
            <p:ph type="sldNum" sz="quarter" idx="12"/>
          </p:nvPr>
        </p:nvSpPr>
        <p:spPr/>
        <p:txBody>
          <a:bodyPr/>
          <a:lstStyle/>
          <a:p>
            <a:fld id="{2FE8260F-5045-41D2-A9EE-B9C8D70682FA}" type="slidenum">
              <a:rPr lang="de-DE" smtClean="0"/>
              <a:pPr/>
              <a:t>‹#›</a:t>
            </a:fld>
            <a:endParaRPr lang="de-DE"/>
          </a:p>
        </p:txBody>
      </p:sp>
      <p:sp>
        <p:nvSpPr>
          <p:cNvPr id="8" name="Gerade Verbindung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Gleichschenkliges Dreiec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eck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457200" y="152400"/>
            <a:ext cx="8229600" cy="990600"/>
          </a:xfrm>
          <a:prstGeom prst="rect">
            <a:avLst/>
          </a:prstGeom>
        </p:spPr>
        <p:txBody>
          <a:bodyPr vert="horz" anchor="b" anchorCtr="0">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r>
              <a:rPr lang="de-DE" smtClean="0"/>
              <a:t>24.6.2011</a:t>
            </a:r>
            <a:endParaRPr lang="de-DE"/>
          </a:p>
        </p:txBody>
      </p:sp>
      <p:sp>
        <p:nvSpPr>
          <p:cNvPr id="3" name="Fußzeilenplatzhalt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de-DE" smtClean="0"/>
              <a:t>Summer School Graz</a:t>
            </a:r>
            <a:endParaRPr lang="de-DE"/>
          </a:p>
        </p:txBody>
      </p:sp>
      <p:sp>
        <p:nvSpPr>
          <p:cNvPr id="23" name="Foliennummernplatzhalt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2FE8260F-5045-41D2-A9EE-B9C8D70682FA}" type="slidenum">
              <a:rPr lang="de-DE" smtClean="0"/>
              <a:pPr/>
              <a:t>‹#›</a:t>
            </a:fld>
            <a:endParaRPr lang="de-DE"/>
          </a:p>
        </p:txBody>
      </p:sp>
      <p:sp>
        <p:nvSpPr>
          <p:cNvPr id="28" name="Gerade Verbindung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Gerade Verbindung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Gleichschenkliges Dreieck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19200" y="3657600"/>
            <a:ext cx="6858000" cy="1219200"/>
          </a:xfrm>
        </p:spPr>
        <p:txBody>
          <a:bodyPr>
            <a:normAutofit fontScale="90000"/>
          </a:bodyPr>
          <a:lstStyle/>
          <a:p>
            <a:r>
              <a:rPr lang="en-US" dirty="0" smtClean="0"/>
              <a:t>Impact of EU CO2 trading scheme on energy sector</a:t>
            </a:r>
            <a:r>
              <a:rPr lang="de-DE" dirty="0" smtClean="0"/>
              <a:t/>
            </a:r>
            <a:br>
              <a:rPr lang="de-DE" dirty="0" smtClean="0"/>
            </a:br>
            <a:r>
              <a:rPr lang="en-US" sz="1800" i="1" dirty="0" smtClean="0"/>
              <a:t>The comparison of Austria and Czech Republic</a:t>
            </a:r>
            <a:r>
              <a:rPr lang="de-DE" sz="1800" dirty="0" smtClean="0"/>
              <a:t/>
            </a:r>
            <a:br>
              <a:rPr lang="de-DE" sz="1800" dirty="0" smtClean="0"/>
            </a:br>
            <a:endParaRPr lang="de-DE" sz="1800" dirty="0"/>
          </a:p>
        </p:txBody>
      </p:sp>
      <p:sp>
        <p:nvSpPr>
          <p:cNvPr id="3" name="Untertitel 2"/>
          <p:cNvSpPr>
            <a:spLocks noGrp="1"/>
          </p:cNvSpPr>
          <p:nvPr>
            <p:ph type="subTitle" idx="1"/>
          </p:nvPr>
        </p:nvSpPr>
        <p:spPr>
          <a:xfrm>
            <a:off x="1219200" y="5105400"/>
            <a:ext cx="6858000" cy="685800"/>
          </a:xfrm>
        </p:spPr>
        <p:txBody>
          <a:bodyPr>
            <a:normAutofit fontScale="40000" lnSpcReduction="20000"/>
          </a:bodyPr>
          <a:lstStyle/>
          <a:p>
            <a:r>
              <a:rPr lang="en-US" sz="2900" i="1" dirty="0" err="1" smtClean="0"/>
              <a:t>Tomáš</a:t>
            </a:r>
            <a:r>
              <a:rPr lang="en-US" sz="2900" i="1" dirty="0" smtClean="0"/>
              <a:t> </a:t>
            </a:r>
            <a:r>
              <a:rPr lang="en-US" sz="2900" i="1" dirty="0" err="1" smtClean="0"/>
              <a:t>Smejkal</a:t>
            </a:r>
            <a:endParaRPr lang="de-DE" sz="2900" dirty="0" smtClean="0"/>
          </a:p>
          <a:p>
            <a:r>
              <a:rPr lang="en-US" sz="2900" i="1" dirty="0" smtClean="0"/>
              <a:t>Teresa </a:t>
            </a:r>
            <a:r>
              <a:rPr lang="en-US" sz="2900" i="1" dirty="0" err="1" smtClean="0"/>
              <a:t>Kallsperger</a:t>
            </a:r>
            <a:endParaRPr lang="de-DE" sz="2900" dirty="0" smtClean="0"/>
          </a:p>
          <a:p>
            <a:r>
              <a:rPr lang="en-US" dirty="0" smtClean="0"/>
              <a:t> </a:t>
            </a:r>
            <a:endParaRPr lang="de-DE" dirty="0" smtClean="0"/>
          </a:p>
          <a:p>
            <a:endParaRPr lang="de-DE" dirty="0"/>
          </a:p>
        </p:txBody>
      </p:sp>
      <p:sp>
        <p:nvSpPr>
          <p:cNvPr id="4" name="Datumsplatzhalter 3"/>
          <p:cNvSpPr>
            <a:spLocks noGrp="1"/>
          </p:cNvSpPr>
          <p:nvPr>
            <p:ph type="dt" sz="half" idx="10"/>
          </p:nvPr>
        </p:nvSpPr>
        <p:spPr/>
        <p:txBody>
          <a:bodyPr/>
          <a:lstStyle/>
          <a:p>
            <a:r>
              <a:rPr lang="de-DE" dirty="0" smtClean="0"/>
              <a:t>24.6.2011</a:t>
            </a:r>
            <a:endParaRPr lang="de-DE" dirty="0"/>
          </a:p>
        </p:txBody>
      </p:sp>
      <p:sp>
        <p:nvSpPr>
          <p:cNvPr id="5" name="Foliennummernplatzhalter 4"/>
          <p:cNvSpPr>
            <a:spLocks noGrp="1"/>
          </p:cNvSpPr>
          <p:nvPr>
            <p:ph type="sldNum" sz="quarter" idx="12"/>
          </p:nvPr>
        </p:nvSpPr>
        <p:spPr/>
        <p:txBody>
          <a:bodyPr/>
          <a:lstStyle/>
          <a:p>
            <a:fld id="{DD4D37F9-2B3F-4676-A59A-ABE5741E9295}" type="slidenum">
              <a:rPr lang="de-DE" smtClean="0"/>
              <a:pPr/>
              <a:t>1</a:t>
            </a:fld>
            <a:endParaRPr lang="de-DE" dirty="0"/>
          </a:p>
        </p:txBody>
      </p:sp>
      <p:sp>
        <p:nvSpPr>
          <p:cNvPr id="6" name="Fußzeilenplatzhalter 5"/>
          <p:cNvSpPr>
            <a:spLocks noGrp="1"/>
          </p:cNvSpPr>
          <p:nvPr>
            <p:ph type="ftr" sz="quarter" idx="11"/>
          </p:nvPr>
        </p:nvSpPr>
        <p:spPr/>
        <p:txBody>
          <a:bodyPr/>
          <a:lstStyle/>
          <a:p>
            <a:r>
              <a:rPr lang="de-DE" dirty="0" smtClean="0"/>
              <a:t>Summer School Graz</a:t>
            </a:r>
            <a:endParaRPr lang="de-D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r>
              <a:rPr lang="de-DE" smtClean="0"/>
              <a:t>24.6.2011</a:t>
            </a:r>
            <a:endParaRPr lang="de-DE"/>
          </a:p>
        </p:txBody>
      </p:sp>
      <p:sp>
        <p:nvSpPr>
          <p:cNvPr id="4" name="Zástupný symbol pro zápatí 3"/>
          <p:cNvSpPr>
            <a:spLocks noGrp="1"/>
          </p:cNvSpPr>
          <p:nvPr>
            <p:ph type="ftr" sz="quarter" idx="11"/>
          </p:nvPr>
        </p:nvSpPr>
        <p:spPr/>
        <p:txBody>
          <a:bodyPr/>
          <a:lstStyle/>
          <a:p>
            <a:r>
              <a:rPr lang="de-DE" smtClean="0"/>
              <a:t>Summer School Graz</a:t>
            </a:r>
            <a:endParaRPr lang="de-DE"/>
          </a:p>
        </p:txBody>
      </p:sp>
      <p:sp>
        <p:nvSpPr>
          <p:cNvPr id="5" name="Zástupný symbol pro číslo snímku 4"/>
          <p:cNvSpPr>
            <a:spLocks noGrp="1"/>
          </p:cNvSpPr>
          <p:nvPr>
            <p:ph type="sldNum" sz="quarter" idx="12"/>
          </p:nvPr>
        </p:nvSpPr>
        <p:spPr/>
        <p:txBody>
          <a:bodyPr/>
          <a:lstStyle/>
          <a:p>
            <a:fld id="{2FE8260F-5045-41D2-A9EE-B9C8D70682FA}" type="slidenum">
              <a:rPr lang="de-DE" smtClean="0"/>
              <a:pPr/>
              <a:t>10</a:t>
            </a:fld>
            <a:endParaRPr lang="de-DE"/>
          </a:p>
        </p:txBody>
      </p:sp>
      <p:pic>
        <p:nvPicPr>
          <p:cNvPr id="7" name="Obrázek 6"/>
          <p:cNvPicPr/>
          <p:nvPr/>
        </p:nvPicPr>
        <p:blipFill>
          <a:blip r:embed="rId2" cstate="print"/>
          <a:srcRect/>
          <a:stretch>
            <a:fillRect/>
          </a:stretch>
        </p:blipFill>
        <p:spPr bwMode="auto">
          <a:xfrm>
            <a:off x="685800" y="533400"/>
            <a:ext cx="3743325" cy="3429000"/>
          </a:xfrm>
          <a:prstGeom prst="rect">
            <a:avLst/>
          </a:prstGeom>
          <a:noFill/>
          <a:ln w="9525">
            <a:noFill/>
            <a:miter lim="800000"/>
            <a:headEnd/>
            <a:tailEnd/>
          </a:ln>
        </p:spPr>
      </p:pic>
      <p:pic>
        <p:nvPicPr>
          <p:cNvPr id="8" name="Obrázek 7"/>
          <p:cNvPicPr/>
          <p:nvPr/>
        </p:nvPicPr>
        <p:blipFill>
          <a:blip r:embed="rId3" cstate="print"/>
          <a:srcRect/>
          <a:stretch>
            <a:fillRect/>
          </a:stretch>
        </p:blipFill>
        <p:spPr bwMode="auto">
          <a:xfrm>
            <a:off x="4419600" y="533400"/>
            <a:ext cx="4038600" cy="3352800"/>
          </a:xfrm>
          <a:prstGeom prst="rect">
            <a:avLst/>
          </a:prstGeom>
          <a:noFill/>
          <a:ln w="9525">
            <a:noFill/>
            <a:miter lim="800000"/>
            <a:headEnd/>
            <a:tailEnd/>
          </a:ln>
        </p:spPr>
      </p:pic>
      <p:pic>
        <p:nvPicPr>
          <p:cNvPr id="9" name="Obrázek 8"/>
          <p:cNvPicPr/>
          <p:nvPr/>
        </p:nvPicPr>
        <p:blipFill>
          <a:blip r:embed="rId4" cstate="print"/>
          <a:srcRect/>
          <a:stretch>
            <a:fillRect/>
          </a:stretch>
        </p:blipFill>
        <p:spPr bwMode="auto">
          <a:xfrm>
            <a:off x="533400" y="4267200"/>
            <a:ext cx="4343400" cy="1524000"/>
          </a:xfrm>
          <a:prstGeom prst="rect">
            <a:avLst/>
          </a:prstGeom>
          <a:noFill/>
          <a:ln w="9525">
            <a:noFill/>
            <a:miter lim="800000"/>
            <a:headEnd/>
            <a:tailEnd/>
          </a:ln>
        </p:spPr>
      </p:pic>
      <p:pic>
        <p:nvPicPr>
          <p:cNvPr id="10" name="Obrázek 9"/>
          <p:cNvPicPr/>
          <p:nvPr/>
        </p:nvPicPr>
        <p:blipFill>
          <a:blip r:embed="rId5" cstate="print"/>
          <a:srcRect/>
          <a:stretch>
            <a:fillRect/>
          </a:stretch>
        </p:blipFill>
        <p:spPr bwMode="auto">
          <a:xfrm>
            <a:off x="4724400" y="4191000"/>
            <a:ext cx="4086225" cy="16383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r>
              <a:rPr lang="de-DE" smtClean="0"/>
              <a:t>24.6.2011</a:t>
            </a:r>
            <a:endParaRPr lang="de-DE"/>
          </a:p>
        </p:txBody>
      </p:sp>
      <p:sp>
        <p:nvSpPr>
          <p:cNvPr id="4" name="Zástupný symbol pro zápatí 3"/>
          <p:cNvSpPr>
            <a:spLocks noGrp="1"/>
          </p:cNvSpPr>
          <p:nvPr>
            <p:ph type="ftr" sz="quarter" idx="11"/>
          </p:nvPr>
        </p:nvSpPr>
        <p:spPr/>
        <p:txBody>
          <a:bodyPr/>
          <a:lstStyle/>
          <a:p>
            <a:r>
              <a:rPr lang="de-DE" smtClean="0"/>
              <a:t>Summer School Graz</a:t>
            </a:r>
            <a:endParaRPr lang="de-DE"/>
          </a:p>
        </p:txBody>
      </p:sp>
      <p:sp>
        <p:nvSpPr>
          <p:cNvPr id="5" name="Zástupný symbol pro číslo snímku 4"/>
          <p:cNvSpPr>
            <a:spLocks noGrp="1"/>
          </p:cNvSpPr>
          <p:nvPr>
            <p:ph type="sldNum" sz="quarter" idx="12"/>
          </p:nvPr>
        </p:nvSpPr>
        <p:spPr/>
        <p:txBody>
          <a:bodyPr/>
          <a:lstStyle/>
          <a:p>
            <a:fld id="{2FE8260F-5045-41D2-A9EE-B9C8D70682FA}" type="slidenum">
              <a:rPr lang="de-DE" smtClean="0"/>
              <a:pPr/>
              <a:t>11</a:t>
            </a:fld>
            <a:endParaRPr lang="de-DE"/>
          </a:p>
        </p:txBody>
      </p:sp>
      <p:graphicFrame>
        <p:nvGraphicFramePr>
          <p:cNvPr id="8" name="Graf 7"/>
          <p:cNvGraphicFramePr/>
          <p:nvPr/>
        </p:nvGraphicFramePr>
        <p:xfrm>
          <a:off x="2057400" y="3124200"/>
          <a:ext cx="5867400" cy="31003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Graf 8"/>
          <p:cNvGraphicFramePr/>
          <p:nvPr/>
        </p:nvGraphicFramePr>
        <p:xfrm>
          <a:off x="1676400" y="304800"/>
          <a:ext cx="6553200" cy="2895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Impact of EU ETS?</a:t>
            </a:r>
            <a:endParaRPr lang="en-US" dirty="0"/>
          </a:p>
        </p:txBody>
      </p:sp>
      <p:sp>
        <p:nvSpPr>
          <p:cNvPr id="3" name="Zástupný symbol pro datum 2"/>
          <p:cNvSpPr>
            <a:spLocks noGrp="1"/>
          </p:cNvSpPr>
          <p:nvPr>
            <p:ph type="dt" sz="half" idx="10"/>
          </p:nvPr>
        </p:nvSpPr>
        <p:spPr/>
        <p:txBody>
          <a:bodyPr/>
          <a:lstStyle/>
          <a:p>
            <a:r>
              <a:rPr lang="de-DE" smtClean="0"/>
              <a:t>24.6.2011</a:t>
            </a:r>
            <a:endParaRPr lang="de-DE"/>
          </a:p>
        </p:txBody>
      </p:sp>
      <p:sp>
        <p:nvSpPr>
          <p:cNvPr id="4" name="Zástupný symbol pro zápatí 3"/>
          <p:cNvSpPr>
            <a:spLocks noGrp="1"/>
          </p:cNvSpPr>
          <p:nvPr>
            <p:ph type="ftr" sz="quarter" idx="11"/>
          </p:nvPr>
        </p:nvSpPr>
        <p:spPr/>
        <p:txBody>
          <a:bodyPr/>
          <a:lstStyle/>
          <a:p>
            <a:r>
              <a:rPr lang="de-DE" smtClean="0"/>
              <a:t>Summer School Graz</a:t>
            </a:r>
            <a:endParaRPr lang="de-DE"/>
          </a:p>
        </p:txBody>
      </p:sp>
      <p:sp>
        <p:nvSpPr>
          <p:cNvPr id="5" name="Zástupný symbol pro číslo snímku 4"/>
          <p:cNvSpPr>
            <a:spLocks noGrp="1"/>
          </p:cNvSpPr>
          <p:nvPr>
            <p:ph type="sldNum" sz="quarter" idx="12"/>
          </p:nvPr>
        </p:nvSpPr>
        <p:spPr/>
        <p:txBody>
          <a:bodyPr/>
          <a:lstStyle/>
          <a:p>
            <a:fld id="{2FE8260F-5045-41D2-A9EE-B9C8D70682FA}" type="slidenum">
              <a:rPr lang="de-DE" smtClean="0"/>
              <a:pPr/>
              <a:t>12</a:t>
            </a:fld>
            <a:endParaRPr lang="de-DE"/>
          </a:p>
        </p:txBody>
      </p:sp>
      <p:sp>
        <p:nvSpPr>
          <p:cNvPr id="6" name="Zástupný symbol pro obsah 5"/>
          <p:cNvSpPr>
            <a:spLocks noGrp="1"/>
          </p:cNvSpPr>
          <p:nvPr>
            <p:ph sz="quarter" idx="1"/>
          </p:nvPr>
        </p:nvSpPr>
        <p:spPr>
          <a:xfrm>
            <a:off x="457200" y="1295400"/>
            <a:ext cx="8229600" cy="4861560"/>
          </a:xfrm>
        </p:spPr>
        <p:txBody>
          <a:bodyPr/>
          <a:lstStyle/>
          <a:p>
            <a:pPr>
              <a:spcAft>
                <a:spcPts val="1200"/>
              </a:spcAft>
            </a:pPr>
            <a:r>
              <a:rPr lang="en-US" dirty="0" smtClean="0"/>
              <a:t>Pricing carbon =&gt; higher cost for power producers</a:t>
            </a:r>
            <a:endParaRPr lang="cs-CZ" dirty="0" smtClean="0"/>
          </a:p>
          <a:p>
            <a:pPr>
              <a:spcAft>
                <a:spcPts val="1200"/>
              </a:spcAft>
            </a:pPr>
            <a:endParaRPr lang="cs-CZ" dirty="0" smtClean="0"/>
          </a:p>
          <a:p>
            <a:pPr>
              <a:spcAft>
                <a:spcPts val="1200"/>
              </a:spcAft>
            </a:pPr>
            <a:endParaRPr lang="cs-CZ" dirty="0" smtClean="0"/>
          </a:p>
          <a:p>
            <a:pPr>
              <a:spcAft>
                <a:spcPts val="1200"/>
              </a:spcAft>
            </a:pPr>
            <a:r>
              <a:rPr lang="en-US" dirty="0" smtClean="0"/>
              <a:t>Windfall profits</a:t>
            </a:r>
          </a:p>
          <a:p>
            <a:pPr>
              <a:spcAft>
                <a:spcPts val="1200"/>
              </a:spcAft>
            </a:pPr>
            <a:r>
              <a:rPr lang="en-US" dirty="0" smtClean="0"/>
              <a:t>Cost pass through rate</a:t>
            </a:r>
          </a:p>
          <a:p>
            <a:pPr>
              <a:buNone/>
            </a:pPr>
            <a:endParaRPr lang="en-US" dirty="0"/>
          </a:p>
        </p:txBody>
      </p:sp>
      <p:sp>
        <p:nvSpPr>
          <p:cNvPr id="7" name="TextovéPole 6"/>
          <p:cNvSpPr txBox="1"/>
          <p:nvPr/>
        </p:nvSpPr>
        <p:spPr>
          <a:xfrm>
            <a:off x="1600200" y="2209800"/>
            <a:ext cx="5943600" cy="769441"/>
          </a:xfrm>
          <a:prstGeom prst="rect">
            <a:avLst/>
          </a:prstGeom>
          <a:noFill/>
        </p:spPr>
        <p:txBody>
          <a:bodyPr wrap="square" rtlCol="0">
            <a:spAutoFit/>
          </a:bodyPr>
          <a:lstStyle/>
          <a:p>
            <a:r>
              <a:rPr lang="en-US" sz="2600" dirty="0" smtClean="0"/>
              <a:t>Impact on other sector</a:t>
            </a:r>
            <a:r>
              <a:rPr lang="cs-CZ" sz="2600" dirty="0" smtClean="0"/>
              <a:t>s</a:t>
            </a:r>
            <a:r>
              <a:rPr lang="en-US" sz="2600" dirty="0" smtClean="0"/>
              <a:t>? Cost sharing? </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Windfall profits </a:t>
            </a:r>
            <a:endParaRPr lang="en-US" dirty="0"/>
          </a:p>
        </p:txBody>
      </p:sp>
      <p:sp>
        <p:nvSpPr>
          <p:cNvPr id="3" name="Zástupný symbol pro datum 2"/>
          <p:cNvSpPr>
            <a:spLocks noGrp="1"/>
          </p:cNvSpPr>
          <p:nvPr>
            <p:ph type="dt" sz="half" idx="10"/>
          </p:nvPr>
        </p:nvSpPr>
        <p:spPr/>
        <p:txBody>
          <a:bodyPr/>
          <a:lstStyle/>
          <a:p>
            <a:r>
              <a:rPr lang="de-DE" smtClean="0"/>
              <a:t>24.6.2011</a:t>
            </a:r>
            <a:endParaRPr lang="de-DE"/>
          </a:p>
        </p:txBody>
      </p:sp>
      <p:sp>
        <p:nvSpPr>
          <p:cNvPr id="4" name="Zástupný symbol pro zápatí 3"/>
          <p:cNvSpPr>
            <a:spLocks noGrp="1"/>
          </p:cNvSpPr>
          <p:nvPr>
            <p:ph type="ftr" sz="quarter" idx="11"/>
          </p:nvPr>
        </p:nvSpPr>
        <p:spPr/>
        <p:txBody>
          <a:bodyPr/>
          <a:lstStyle/>
          <a:p>
            <a:r>
              <a:rPr lang="de-DE" smtClean="0"/>
              <a:t>Summer School Graz</a:t>
            </a:r>
            <a:endParaRPr lang="de-DE"/>
          </a:p>
        </p:txBody>
      </p:sp>
      <p:sp>
        <p:nvSpPr>
          <p:cNvPr id="5" name="Zástupný symbol pro číslo snímku 4"/>
          <p:cNvSpPr>
            <a:spLocks noGrp="1"/>
          </p:cNvSpPr>
          <p:nvPr>
            <p:ph type="sldNum" sz="quarter" idx="12"/>
          </p:nvPr>
        </p:nvSpPr>
        <p:spPr/>
        <p:txBody>
          <a:bodyPr/>
          <a:lstStyle/>
          <a:p>
            <a:fld id="{2FE8260F-5045-41D2-A9EE-B9C8D70682FA}" type="slidenum">
              <a:rPr lang="de-DE" smtClean="0"/>
              <a:pPr/>
              <a:t>13</a:t>
            </a:fld>
            <a:endParaRPr lang="de-DE"/>
          </a:p>
        </p:txBody>
      </p:sp>
      <p:sp>
        <p:nvSpPr>
          <p:cNvPr id="6" name="Zástupný symbol pro obsah 5"/>
          <p:cNvSpPr>
            <a:spLocks noGrp="1"/>
          </p:cNvSpPr>
          <p:nvPr>
            <p:ph sz="quarter" idx="1"/>
          </p:nvPr>
        </p:nvSpPr>
        <p:spPr>
          <a:xfrm>
            <a:off x="457200" y="1219200"/>
            <a:ext cx="8305800" cy="4937760"/>
          </a:xfrm>
        </p:spPr>
        <p:txBody>
          <a:bodyPr/>
          <a:lstStyle/>
          <a:p>
            <a:r>
              <a:rPr lang="en-US" dirty="0" smtClean="0"/>
              <a:t>Unexpected consequence</a:t>
            </a:r>
            <a:r>
              <a:rPr lang="cs-CZ" dirty="0" smtClean="0"/>
              <a:t> </a:t>
            </a:r>
            <a:r>
              <a:rPr lang="cs-CZ" dirty="0" err="1" smtClean="0"/>
              <a:t>of</a:t>
            </a:r>
            <a:r>
              <a:rPr lang="cs-CZ" dirty="0" smtClean="0"/>
              <a:t> EU ETS</a:t>
            </a:r>
          </a:p>
          <a:p>
            <a:pPr lvl="2">
              <a:spcBef>
                <a:spcPts val="1200"/>
              </a:spcBef>
            </a:pPr>
            <a:r>
              <a:rPr lang="en-US" dirty="0" smtClean="0"/>
              <a:t>PP in grandfather phase</a:t>
            </a:r>
            <a:r>
              <a:rPr lang="cs-CZ" dirty="0" smtClean="0"/>
              <a:t>s</a:t>
            </a:r>
            <a:r>
              <a:rPr lang="en-US" dirty="0" smtClean="0"/>
              <a:t> </a:t>
            </a:r>
            <a:r>
              <a:rPr lang="cs-CZ" dirty="0" smtClean="0"/>
              <a:t>has </a:t>
            </a:r>
            <a:r>
              <a:rPr lang="en-US" dirty="0" smtClean="0"/>
              <a:t>increase</a:t>
            </a:r>
            <a:r>
              <a:rPr lang="cs-CZ" dirty="0" smtClean="0"/>
              <a:t>d</a:t>
            </a:r>
            <a:r>
              <a:rPr lang="en-US" dirty="0" smtClean="0"/>
              <a:t> prices and consequently profits</a:t>
            </a:r>
            <a:endParaRPr lang="cs-CZ" dirty="0" smtClean="0"/>
          </a:p>
          <a:p>
            <a:pPr lvl="2">
              <a:spcBef>
                <a:spcPts val="1200"/>
              </a:spcBef>
            </a:pPr>
            <a:r>
              <a:rPr lang="cs-CZ" dirty="0" smtClean="0"/>
              <a:t>CZ: </a:t>
            </a:r>
            <a:r>
              <a:rPr lang="en-US" dirty="0" smtClean="0"/>
              <a:t>8,7 mil. tones of CO</a:t>
            </a:r>
            <a:r>
              <a:rPr lang="en-US" baseline="-25000" dirty="0" smtClean="0"/>
              <a:t>2</a:t>
            </a:r>
            <a:r>
              <a:rPr lang="en-US" dirty="0" smtClean="0"/>
              <a:t>-equ</a:t>
            </a:r>
            <a:r>
              <a:rPr lang="cs-CZ" dirty="0" smtClean="0"/>
              <a:t> </a:t>
            </a:r>
            <a:r>
              <a:rPr lang="en-US" dirty="0" smtClean="0"/>
              <a:t>unused</a:t>
            </a:r>
            <a:r>
              <a:rPr lang="cs-CZ" dirty="0" smtClean="0"/>
              <a:t> =&gt; </a:t>
            </a:r>
            <a:r>
              <a:rPr lang="en-US" dirty="0" smtClean="0"/>
              <a:t>130 mil. € </a:t>
            </a:r>
            <a:r>
              <a:rPr lang="cs-CZ" dirty="0" smtClean="0"/>
              <a:t>profit</a:t>
            </a:r>
          </a:p>
          <a:p>
            <a:pPr lvl="3">
              <a:spcBef>
                <a:spcPts val="1200"/>
              </a:spcBef>
            </a:pPr>
            <a:r>
              <a:rPr lang="en-US" dirty="0" smtClean="0"/>
              <a:t>Only part of windfall profit!</a:t>
            </a:r>
            <a:endParaRPr lang="cs-CZ" dirty="0" smtClean="0"/>
          </a:p>
          <a:p>
            <a:pPr lvl="2">
              <a:spcBef>
                <a:spcPts val="1200"/>
              </a:spcBef>
            </a:pPr>
            <a:r>
              <a:rPr lang="cs-CZ" dirty="0" smtClean="0"/>
              <a:t>„</a:t>
            </a:r>
            <a:r>
              <a:rPr lang="en-US" dirty="0" smtClean="0"/>
              <a:t>They should be punished for CO2 emission“ …or not?</a:t>
            </a:r>
            <a:endParaRPr lang="cs-CZ"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r>
              <a:rPr lang="de-DE" smtClean="0"/>
              <a:t>24.6.2011</a:t>
            </a:r>
            <a:endParaRPr lang="de-DE"/>
          </a:p>
        </p:txBody>
      </p:sp>
      <p:sp>
        <p:nvSpPr>
          <p:cNvPr id="4" name="Zástupný symbol pro zápatí 3"/>
          <p:cNvSpPr>
            <a:spLocks noGrp="1"/>
          </p:cNvSpPr>
          <p:nvPr>
            <p:ph type="ftr" sz="quarter" idx="11"/>
          </p:nvPr>
        </p:nvSpPr>
        <p:spPr/>
        <p:txBody>
          <a:bodyPr/>
          <a:lstStyle/>
          <a:p>
            <a:r>
              <a:rPr lang="de-DE" smtClean="0"/>
              <a:t>Summer School Graz</a:t>
            </a:r>
            <a:endParaRPr lang="de-DE"/>
          </a:p>
        </p:txBody>
      </p:sp>
      <p:sp>
        <p:nvSpPr>
          <p:cNvPr id="5" name="Zástupný symbol pro číslo snímku 4"/>
          <p:cNvSpPr>
            <a:spLocks noGrp="1"/>
          </p:cNvSpPr>
          <p:nvPr>
            <p:ph type="sldNum" sz="quarter" idx="12"/>
          </p:nvPr>
        </p:nvSpPr>
        <p:spPr/>
        <p:txBody>
          <a:bodyPr/>
          <a:lstStyle/>
          <a:p>
            <a:fld id="{2FE8260F-5045-41D2-A9EE-B9C8D70682FA}" type="slidenum">
              <a:rPr lang="de-DE" smtClean="0"/>
              <a:pPr/>
              <a:t>14</a:t>
            </a:fld>
            <a:endParaRPr lang="de-DE"/>
          </a:p>
        </p:txBody>
      </p:sp>
      <p:graphicFrame>
        <p:nvGraphicFramePr>
          <p:cNvPr id="7" name="Graf 6"/>
          <p:cNvGraphicFramePr/>
          <p:nvPr/>
        </p:nvGraphicFramePr>
        <p:xfrm>
          <a:off x="1066800" y="304800"/>
          <a:ext cx="7391400" cy="3124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Graf 7"/>
          <p:cNvGraphicFramePr/>
          <p:nvPr/>
        </p:nvGraphicFramePr>
        <p:xfrm>
          <a:off x="1219200" y="3429000"/>
          <a:ext cx="7239000" cy="291314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r>
              <a:rPr lang="de-DE" smtClean="0"/>
              <a:t>24.6.2011</a:t>
            </a:r>
            <a:endParaRPr lang="de-DE"/>
          </a:p>
        </p:txBody>
      </p:sp>
      <p:sp>
        <p:nvSpPr>
          <p:cNvPr id="4" name="Zástupný symbol pro zápatí 3"/>
          <p:cNvSpPr>
            <a:spLocks noGrp="1"/>
          </p:cNvSpPr>
          <p:nvPr>
            <p:ph type="ftr" sz="quarter" idx="11"/>
          </p:nvPr>
        </p:nvSpPr>
        <p:spPr/>
        <p:txBody>
          <a:bodyPr/>
          <a:lstStyle/>
          <a:p>
            <a:r>
              <a:rPr lang="de-DE" smtClean="0"/>
              <a:t>Summer School Graz</a:t>
            </a:r>
            <a:endParaRPr lang="de-DE"/>
          </a:p>
        </p:txBody>
      </p:sp>
      <p:sp>
        <p:nvSpPr>
          <p:cNvPr id="5" name="Zástupný symbol pro číslo snímku 4"/>
          <p:cNvSpPr>
            <a:spLocks noGrp="1"/>
          </p:cNvSpPr>
          <p:nvPr>
            <p:ph type="sldNum" sz="quarter" idx="12"/>
          </p:nvPr>
        </p:nvSpPr>
        <p:spPr/>
        <p:txBody>
          <a:bodyPr/>
          <a:lstStyle/>
          <a:p>
            <a:fld id="{2FE8260F-5045-41D2-A9EE-B9C8D70682FA}" type="slidenum">
              <a:rPr lang="de-DE" smtClean="0"/>
              <a:pPr/>
              <a:t>15</a:t>
            </a:fld>
            <a:endParaRPr lang="de-DE"/>
          </a:p>
        </p:txBody>
      </p:sp>
      <p:sp>
        <p:nvSpPr>
          <p:cNvPr id="7" name="TextovéPole 6"/>
          <p:cNvSpPr txBox="1"/>
          <p:nvPr/>
        </p:nvSpPr>
        <p:spPr>
          <a:xfrm>
            <a:off x="838200" y="1447800"/>
            <a:ext cx="4648200" cy="400110"/>
          </a:xfrm>
          <a:prstGeom prst="rect">
            <a:avLst/>
          </a:prstGeom>
          <a:noFill/>
        </p:spPr>
        <p:txBody>
          <a:bodyPr wrap="square" rtlCol="0">
            <a:spAutoFit/>
          </a:bodyPr>
          <a:lstStyle/>
          <a:p>
            <a:r>
              <a:rPr lang="en-US" sz="2000" dirty="0" smtClean="0"/>
              <a:t>Is cost transferring economically rational?</a:t>
            </a:r>
            <a:endParaRPr lang="en-US" sz="2000" dirty="0"/>
          </a:p>
        </p:txBody>
      </p:sp>
      <p:sp>
        <p:nvSpPr>
          <p:cNvPr id="8" name="TextovéPole 7"/>
          <p:cNvSpPr txBox="1"/>
          <p:nvPr/>
        </p:nvSpPr>
        <p:spPr>
          <a:xfrm>
            <a:off x="5486400" y="1447800"/>
            <a:ext cx="1905000" cy="381000"/>
          </a:xfrm>
          <a:prstGeom prst="rect">
            <a:avLst/>
          </a:prstGeom>
          <a:noFill/>
        </p:spPr>
        <p:txBody>
          <a:bodyPr wrap="square" rtlCol="0">
            <a:spAutoFit/>
          </a:bodyPr>
          <a:lstStyle/>
          <a:p>
            <a:r>
              <a:rPr lang="en-US" b="1" dirty="0" smtClean="0"/>
              <a:t>Yes</a:t>
            </a:r>
            <a:endParaRPr lang="en-US" b="1" dirty="0"/>
          </a:p>
        </p:txBody>
      </p:sp>
      <p:sp>
        <p:nvSpPr>
          <p:cNvPr id="9" name="TextovéPole 8"/>
          <p:cNvSpPr txBox="1"/>
          <p:nvPr/>
        </p:nvSpPr>
        <p:spPr>
          <a:xfrm>
            <a:off x="1219200" y="2133600"/>
            <a:ext cx="7239000" cy="369332"/>
          </a:xfrm>
          <a:prstGeom prst="rect">
            <a:avLst/>
          </a:prstGeom>
          <a:noFill/>
        </p:spPr>
        <p:txBody>
          <a:bodyPr wrap="square" rtlCol="0">
            <a:spAutoFit/>
          </a:bodyPr>
          <a:lstStyle/>
          <a:p>
            <a:r>
              <a:rPr lang="en-US" i="1" dirty="0" smtClean="0"/>
              <a:t>Even if allowances are allocated freely –they are still connected with opp. costs</a:t>
            </a:r>
            <a:endParaRPr lang="en-US" i="1" dirty="0"/>
          </a:p>
        </p:txBody>
      </p:sp>
      <p:sp>
        <p:nvSpPr>
          <p:cNvPr id="10" name="TextovéPole 9"/>
          <p:cNvSpPr txBox="1"/>
          <p:nvPr/>
        </p:nvSpPr>
        <p:spPr>
          <a:xfrm>
            <a:off x="914400" y="2819400"/>
            <a:ext cx="4800600" cy="400110"/>
          </a:xfrm>
          <a:prstGeom prst="rect">
            <a:avLst/>
          </a:prstGeom>
          <a:noFill/>
        </p:spPr>
        <p:txBody>
          <a:bodyPr wrap="square" rtlCol="0">
            <a:spAutoFit/>
          </a:bodyPr>
          <a:lstStyle/>
          <a:p>
            <a:r>
              <a:rPr lang="en-US" sz="2000" dirty="0" smtClean="0"/>
              <a:t>Is it possible because of lack of competition?</a:t>
            </a:r>
            <a:endParaRPr lang="en-US" sz="2000" dirty="0"/>
          </a:p>
        </p:txBody>
      </p:sp>
      <p:sp>
        <p:nvSpPr>
          <p:cNvPr id="11" name="TextovéPole 10"/>
          <p:cNvSpPr txBox="1"/>
          <p:nvPr/>
        </p:nvSpPr>
        <p:spPr>
          <a:xfrm>
            <a:off x="5715000" y="2819400"/>
            <a:ext cx="1600200" cy="369332"/>
          </a:xfrm>
          <a:prstGeom prst="rect">
            <a:avLst/>
          </a:prstGeom>
          <a:noFill/>
        </p:spPr>
        <p:txBody>
          <a:bodyPr wrap="square" rtlCol="0">
            <a:spAutoFit/>
          </a:bodyPr>
          <a:lstStyle/>
          <a:p>
            <a:r>
              <a:rPr lang="en-US" b="1" dirty="0" smtClean="0"/>
              <a:t>Not mainly</a:t>
            </a:r>
            <a:endParaRPr lang="en-US" b="1" dirty="0"/>
          </a:p>
        </p:txBody>
      </p:sp>
      <p:sp>
        <p:nvSpPr>
          <p:cNvPr id="12" name="TextovéPole 11"/>
          <p:cNvSpPr txBox="1"/>
          <p:nvPr/>
        </p:nvSpPr>
        <p:spPr>
          <a:xfrm>
            <a:off x="1143000" y="3505200"/>
            <a:ext cx="7239000" cy="646331"/>
          </a:xfrm>
          <a:prstGeom prst="rect">
            <a:avLst/>
          </a:prstGeom>
          <a:noFill/>
        </p:spPr>
        <p:txBody>
          <a:bodyPr wrap="square" rtlCol="0">
            <a:spAutoFit/>
          </a:bodyPr>
          <a:lstStyle/>
          <a:p>
            <a:r>
              <a:rPr lang="en-US" i="1" dirty="0" smtClean="0"/>
              <a:t>Main factor is elasticity of demand and supply, even in competitive market these profits are possible – monopoly </a:t>
            </a:r>
            <a:r>
              <a:rPr lang="en-US" i="1" dirty="0" smtClean="0"/>
              <a:t>c</a:t>
            </a:r>
            <a:r>
              <a:rPr lang="cs-CZ" i="1" dirty="0" err="1" smtClean="0"/>
              <a:t>an</a:t>
            </a:r>
            <a:r>
              <a:rPr lang="en-US" i="1" dirty="0" smtClean="0"/>
              <a:t> </a:t>
            </a:r>
            <a:r>
              <a:rPr lang="en-US" i="1" dirty="0" smtClean="0"/>
              <a:t>even impose lower price increase! </a:t>
            </a:r>
            <a:endParaRPr lang="en-US" i="1" dirty="0"/>
          </a:p>
        </p:txBody>
      </p:sp>
      <p:sp>
        <p:nvSpPr>
          <p:cNvPr id="13" name="TextovéPole 12"/>
          <p:cNvSpPr txBox="1"/>
          <p:nvPr/>
        </p:nvSpPr>
        <p:spPr>
          <a:xfrm>
            <a:off x="914400" y="4495800"/>
            <a:ext cx="5867400" cy="369332"/>
          </a:xfrm>
          <a:prstGeom prst="rect">
            <a:avLst/>
          </a:prstGeom>
          <a:noFill/>
        </p:spPr>
        <p:txBody>
          <a:bodyPr wrap="square" rtlCol="0">
            <a:spAutoFit/>
          </a:bodyPr>
          <a:lstStyle/>
          <a:p>
            <a:r>
              <a:rPr lang="en-US" dirty="0" smtClean="0"/>
              <a:t>Is higher power prices helping to reach main aims?</a:t>
            </a:r>
            <a:endParaRPr lang="en-US" dirty="0"/>
          </a:p>
        </p:txBody>
      </p:sp>
      <p:sp>
        <p:nvSpPr>
          <p:cNvPr id="14" name="TextovéPole 13"/>
          <p:cNvSpPr txBox="1"/>
          <p:nvPr/>
        </p:nvSpPr>
        <p:spPr>
          <a:xfrm>
            <a:off x="5791200" y="4495800"/>
            <a:ext cx="1905000" cy="381000"/>
          </a:xfrm>
          <a:prstGeom prst="rect">
            <a:avLst/>
          </a:prstGeom>
          <a:noFill/>
        </p:spPr>
        <p:txBody>
          <a:bodyPr wrap="square" rtlCol="0">
            <a:spAutoFit/>
          </a:bodyPr>
          <a:lstStyle/>
          <a:p>
            <a:r>
              <a:rPr lang="en-US" b="1" dirty="0" smtClean="0"/>
              <a:t>Yes</a:t>
            </a:r>
            <a:endParaRPr lang="en-US" b="1" dirty="0"/>
          </a:p>
        </p:txBody>
      </p:sp>
      <p:sp>
        <p:nvSpPr>
          <p:cNvPr id="15" name="TextovéPole 14"/>
          <p:cNvSpPr txBox="1"/>
          <p:nvPr/>
        </p:nvSpPr>
        <p:spPr>
          <a:xfrm>
            <a:off x="1143000" y="5181600"/>
            <a:ext cx="7239000" cy="369332"/>
          </a:xfrm>
          <a:prstGeom prst="rect">
            <a:avLst/>
          </a:prstGeom>
          <a:noFill/>
        </p:spPr>
        <p:txBody>
          <a:bodyPr wrap="square" rtlCol="0">
            <a:spAutoFit/>
          </a:bodyPr>
          <a:lstStyle/>
          <a:p>
            <a:r>
              <a:rPr lang="en-US" i="1" dirty="0" smtClean="0"/>
              <a:t>Higher prices cause that consumers will relocate their spending </a:t>
            </a:r>
            <a:endParaRPr lang="en-US"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Pass through rate</a:t>
            </a:r>
            <a:endParaRPr lang="en-US" dirty="0"/>
          </a:p>
        </p:txBody>
      </p:sp>
      <p:sp>
        <p:nvSpPr>
          <p:cNvPr id="3" name="Zástupný symbol pro datum 2"/>
          <p:cNvSpPr>
            <a:spLocks noGrp="1"/>
          </p:cNvSpPr>
          <p:nvPr>
            <p:ph type="dt" sz="half" idx="10"/>
          </p:nvPr>
        </p:nvSpPr>
        <p:spPr/>
        <p:txBody>
          <a:bodyPr/>
          <a:lstStyle/>
          <a:p>
            <a:r>
              <a:rPr lang="de-DE" smtClean="0"/>
              <a:t>24.6.2011</a:t>
            </a:r>
            <a:endParaRPr lang="de-DE"/>
          </a:p>
        </p:txBody>
      </p:sp>
      <p:sp>
        <p:nvSpPr>
          <p:cNvPr id="4" name="Zástupný symbol pro zápatí 3"/>
          <p:cNvSpPr>
            <a:spLocks noGrp="1"/>
          </p:cNvSpPr>
          <p:nvPr>
            <p:ph type="ftr" sz="quarter" idx="11"/>
          </p:nvPr>
        </p:nvSpPr>
        <p:spPr/>
        <p:txBody>
          <a:bodyPr/>
          <a:lstStyle/>
          <a:p>
            <a:r>
              <a:rPr lang="de-DE" smtClean="0"/>
              <a:t>Summer School Graz</a:t>
            </a:r>
            <a:endParaRPr lang="de-DE"/>
          </a:p>
        </p:txBody>
      </p:sp>
      <p:sp>
        <p:nvSpPr>
          <p:cNvPr id="5" name="Zástupný symbol pro číslo snímku 4"/>
          <p:cNvSpPr>
            <a:spLocks noGrp="1"/>
          </p:cNvSpPr>
          <p:nvPr>
            <p:ph type="sldNum" sz="quarter" idx="12"/>
          </p:nvPr>
        </p:nvSpPr>
        <p:spPr/>
        <p:txBody>
          <a:bodyPr/>
          <a:lstStyle/>
          <a:p>
            <a:fld id="{2FE8260F-5045-41D2-A9EE-B9C8D70682FA}" type="slidenum">
              <a:rPr lang="de-DE" smtClean="0"/>
              <a:pPr/>
              <a:t>16</a:t>
            </a:fld>
            <a:endParaRPr lang="de-DE"/>
          </a:p>
        </p:txBody>
      </p:sp>
      <p:sp>
        <p:nvSpPr>
          <p:cNvPr id="6" name="Zástupný symbol pro obsah 5"/>
          <p:cNvSpPr>
            <a:spLocks noGrp="1"/>
          </p:cNvSpPr>
          <p:nvPr>
            <p:ph sz="quarter" idx="1"/>
          </p:nvPr>
        </p:nvSpPr>
        <p:spPr/>
        <p:txBody>
          <a:bodyPr/>
          <a:lstStyle/>
          <a:p>
            <a:r>
              <a:rPr lang="en-US" dirty="0" smtClean="0"/>
              <a:t>How much costs will be transmitted through electricity price?</a:t>
            </a:r>
            <a:endParaRPr lang="cs-CZ" dirty="0" smtClean="0"/>
          </a:p>
          <a:p>
            <a:r>
              <a:rPr lang="en-US" dirty="0" smtClean="0"/>
              <a:t>Price driver – marginal unit </a:t>
            </a:r>
            <a:r>
              <a:rPr lang="cs-CZ" dirty="0" smtClean="0"/>
              <a:t>(</a:t>
            </a:r>
            <a:r>
              <a:rPr lang="en-US" dirty="0" smtClean="0"/>
              <a:t>depends on fuel)</a:t>
            </a:r>
            <a:endParaRPr lang="cs-CZ" dirty="0" smtClean="0"/>
          </a:p>
          <a:p>
            <a:r>
              <a:rPr lang="en-US" dirty="0" smtClean="0"/>
              <a:t>In CZ – in 2005 close to </a:t>
            </a:r>
            <a:r>
              <a:rPr lang="cs-CZ" dirty="0" smtClean="0"/>
              <a:t>0,9</a:t>
            </a:r>
            <a:endParaRPr lang="en-US" dirty="0"/>
          </a:p>
        </p:txBody>
      </p:sp>
      <p:pic>
        <p:nvPicPr>
          <p:cNvPr id="8" name="Obrázek 7"/>
          <p:cNvPicPr/>
          <p:nvPr/>
        </p:nvPicPr>
        <p:blipFill>
          <a:blip r:embed="rId3" cstate="print"/>
          <a:srcRect/>
          <a:stretch>
            <a:fillRect/>
          </a:stretch>
        </p:blipFill>
        <p:spPr bwMode="auto">
          <a:xfrm>
            <a:off x="2057400" y="2971800"/>
            <a:ext cx="5329238" cy="3119438"/>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Conclusions</a:t>
            </a:r>
            <a:endParaRPr lang="cs-CZ" dirty="0"/>
          </a:p>
        </p:txBody>
      </p:sp>
      <p:sp>
        <p:nvSpPr>
          <p:cNvPr id="3" name="Zástupný symbol pro datum 2"/>
          <p:cNvSpPr>
            <a:spLocks noGrp="1"/>
          </p:cNvSpPr>
          <p:nvPr>
            <p:ph type="dt" sz="half" idx="10"/>
          </p:nvPr>
        </p:nvSpPr>
        <p:spPr/>
        <p:txBody>
          <a:bodyPr/>
          <a:lstStyle/>
          <a:p>
            <a:r>
              <a:rPr lang="de-DE" smtClean="0"/>
              <a:t>24.6.2011</a:t>
            </a:r>
            <a:endParaRPr lang="de-DE"/>
          </a:p>
        </p:txBody>
      </p:sp>
      <p:sp>
        <p:nvSpPr>
          <p:cNvPr id="4" name="Zástupný symbol pro zápatí 3"/>
          <p:cNvSpPr>
            <a:spLocks noGrp="1"/>
          </p:cNvSpPr>
          <p:nvPr>
            <p:ph type="ftr" sz="quarter" idx="11"/>
          </p:nvPr>
        </p:nvSpPr>
        <p:spPr/>
        <p:txBody>
          <a:bodyPr/>
          <a:lstStyle/>
          <a:p>
            <a:r>
              <a:rPr lang="de-DE" smtClean="0"/>
              <a:t>Summer School Graz</a:t>
            </a:r>
            <a:endParaRPr lang="de-DE"/>
          </a:p>
        </p:txBody>
      </p:sp>
      <p:sp>
        <p:nvSpPr>
          <p:cNvPr id="5" name="Zástupný symbol pro číslo snímku 4"/>
          <p:cNvSpPr>
            <a:spLocks noGrp="1"/>
          </p:cNvSpPr>
          <p:nvPr>
            <p:ph type="sldNum" sz="quarter" idx="12"/>
          </p:nvPr>
        </p:nvSpPr>
        <p:spPr/>
        <p:txBody>
          <a:bodyPr/>
          <a:lstStyle/>
          <a:p>
            <a:fld id="{2FE8260F-5045-41D2-A9EE-B9C8D70682FA}" type="slidenum">
              <a:rPr lang="de-DE" smtClean="0"/>
              <a:pPr/>
              <a:t>17</a:t>
            </a:fld>
            <a:endParaRPr lang="de-DE"/>
          </a:p>
        </p:txBody>
      </p:sp>
      <p:sp>
        <p:nvSpPr>
          <p:cNvPr id="6" name="Zástupný symbol pro obsah 5"/>
          <p:cNvSpPr>
            <a:spLocks noGrp="1"/>
          </p:cNvSpPr>
          <p:nvPr>
            <p:ph sz="quarter" idx="1"/>
          </p:nvPr>
        </p:nvSpPr>
        <p:spPr/>
        <p:txBody>
          <a:bodyPr>
            <a:normAutofit/>
          </a:bodyPr>
          <a:lstStyle/>
          <a:p>
            <a:pPr>
              <a:spcAft>
                <a:spcPts val="1200"/>
              </a:spcAft>
              <a:buNone/>
            </a:pPr>
            <a:r>
              <a:rPr lang="cs-CZ" sz="2000" i="1" dirty="0" smtClean="0"/>
              <a:t>„</a:t>
            </a:r>
            <a:r>
              <a:rPr lang="en-US" sz="2000" i="1" dirty="0" smtClean="0"/>
              <a:t>Windfall profits are highest in countries that have a high level </a:t>
            </a:r>
            <a:r>
              <a:rPr lang="cs-CZ" sz="2000" i="1" dirty="0" smtClean="0"/>
              <a:t>o</a:t>
            </a:r>
            <a:r>
              <a:rPr lang="en-US" sz="2000" i="1" dirty="0" smtClean="0"/>
              <a:t>f pass-through of CO</a:t>
            </a:r>
            <a:r>
              <a:rPr lang="en-US" sz="2000" i="1" baseline="-25000" dirty="0" smtClean="0"/>
              <a:t>2</a:t>
            </a:r>
            <a:r>
              <a:rPr lang="en-US" sz="2000" i="1" dirty="0" smtClean="0"/>
              <a:t> costs into wholesale power prices, countries with emissions intensive (coal) plant setting the price the majority of the time, and countries that allocate the highest percentage of free allowances to the power sector</a:t>
            </a:r>
            <a:r>
              <a:rPr lang="en-US" sz="2000" dirty="0" smtClean="0"/>
              <a:t>.</a:t>
            </a:r>
            <a:r>
              <a:rPr lang="cs-CZ" sz="2000" dirty="0" smtClean="0"/>
              <a:t>“</a:t>
            </a:r>
          </a:p>
          <a:p>
            <a:pPr>
              <a:spcAft>
                <a:spcPts val="600"/>
              </a:spcAft>
              <a:buFont typeface="Arial" pitchFamily="34" charset="0"/>
              <a:buChar char="•"/>
            </a:pPr>
            <a:r>
              <a:rPr lang="en-US" sz="2000" dirty="0" smtClean="0"/>
              <a:t>Czech Republic will be effected significantly</a:t>
            </a:r>
            <a:r>
              <a:rPr lang="cs-CZ" sz="2000" dirty="0" smtClean="0"/>
              <a:t> </a:t>
            </a:r>
            <a:r>
              <a:rPr lang="en-US" sz="2000" dirty="0" smtClean="0"/>
              <a:t>more than Austria by entering auction phase</a:t>
            </a:r>
            <a:endParaRPr lang="cs-CZ" sz="2000" dirty="0" smtClean="0"/>
          </a:p>
          <a:p>
            <a:pPr lvl="1">
              <a:spcAft>
                <a:spcPts val="600"/>
              </a:spcAft>
            </a:pPr>
            <a:r>
              <a:rPr lang="en-US" sz="1700" dirty="0" smtClean="0">
                <a:solidFill>
                  <a:schemeClr val="tx1"/>
                </a:solidFill>
              </a:rPr>
              <a:t>PTR is higher in CZ</a:t>
            </a:r>
            <a:r>
              <a:rPr lang="cs-CZ" sz="1700" dirty="0" smtClean="0">
                <a:solidFill>
                  <a:schemeClr val="tx1"/>
                </a:solidFill>
              </a:rPr>
              <a:t>, </a:t>
            </a:r>
            <a:r>
              <a:rPr lang="en-US" sz="1700" dirty="0" smtClean="0">
                <a:solidFill>
                  <a:schemeClr val="tx1"/>
                </a:solidFill>
              </a:rPr>
              <a:t>big change facing full auction system in CZ</a:t>
            </a:r>
            <a:r>
              <a:rPr lang="cs-CZ" sz="1700" dirty="0" smtClean="0">
                <a:solidFill>
                  <a:schemeClr val="tx1"/>
                </a:solidFill>
              </a:rPr>
              <a:t> (</a:t>
            </a:r>
            <a:r>
              <a:rPr lang="en-US" sz="1700" dirty="0" smtClean="0">
                <a:solidFill>
                  <a:schemeClr val="tx1"/>
                </a:solidFill>
              </a:rPr>
              <a:t>overallocation do not persuade much to comply with BAT</a:t>
            </a:r>
            <a:r>
              <a:rPr lang="cs-CZ" sz="1700" dirty="0" smtClean="0">
                <a:solidFill>
                  <a:schemeClr val="tx1"/>
                </a:solidFill>
              </a:rPr>
              <a:t>)</a:t>
            </a:r>
          </a:p>
          <a:p>
            <a:pPr lvl="1">
              <a:spcAft>
                <a:spcPts val="600"/>
              </a:spcAft>
            </a:pPr>
            <a:r>
              <a:rPr lang="en-US" sz="1700" dirty="0" smtClean="0">
                <a:solidFill>
                  <a:schemeClr val="tx1"/>
                </a:solidFill>
              </a:rPr>
              <a:t>Bigger emission decrease in CZ</a:t>
            </a:r>
            <a:endParaRPr lang="cs-CZ" sz="1700" dirty="0" smtClean="0">
              <a:solidFill>
                <a:schemeClr val="tx1"/>
              </a:solidFill>
            </a:endParaRPr>
          </a:p>
          <a:p>
            <a:pPr lvl="1">
              <a:spcAft>
                <a:spcPts val="600"/>
              </a:spcAft>
            </a:pPr>
            <a:r>
              <a:rPr lang="cs-CZ" sz="1700" dirty="0" smtClean="0">
                <a:solidFill>
                  <a:schemeClr val="tx1"/>
                </a:solidFill>
              </a:rPr>
              <a:t>AT – </a:t>
            </a:r>
            <a:r>
              <a:rPr lang="en-US" sz="1700" dirty="0" smtClean="0">
                <a:solidFill>
                  <a:schemeClr val="tx1"/>
                </a:solidFill>
              </a:rPr>
              <a:t>industry  is less dependent on </a:t>
            </a:r>
            <a:r>
              <a:rPr lang="cs-CZ" sz="1700" dirty="0" smtClean="0">
                <a:solidFill>
                  <a:schemeClr val="tx1"/>
                </a:solidFill>
              </a:rPr>
              <a:t>power input, CZ </a:t>
            </a:r>
            <a:r>
              <a:rPr lang="en-US" sz="1700" dirty="0" smtClean="0">
                <a:solidFill>
                  <a:schemeClr val="tx1"/>
                </a:solidFill>
              </a:rPr>
              <a:t>will probably face double impact in power intensive sector</a:t>
            </a:r>
            <a:r>
              <a:rPr lang="cs-CZ" sz="1700" dirty="0" smtClean="0">
                <a:solidFill>
                  <a:schemeClr val="tx1"/>
                </a:solidFill>
              </a:rPr>
              <a:t>s</a:t>
            </a:r>
          </a:p>
          <a:p>
            <a:pPr lvl="1">
              <a:spcAft>
                <a:spcPts val="600"/>
              </a:spcAft>
            </a:pPr>
            <a:r>
              <a:rPr lang="en-US" sz="1700" dirty="0" smtClean="0">
                <a:solidFill>
                  <a:schemeClr val="tx1"/>
                </a:solidFill>
              </a:rPr>
              <a:t>Loss of competitiveness in these sectors are uncertain =&gt; Porter </a:t>
            </a:r>
            <a:r>
              <a:rPr lang="en-US" sz="1700" dirty="0" err="1" smtClean="0">
                <a:solidFill>
                  <a:schemeClr val="tx1"/>
                </a:solidFill>
              </a:rPr>
              <a:t>hyphothesis</a:t>
            </a:r>
            <a:endParaRPr lang="en-US" sz="1700" dirty="0" smtClean="0">
              <a:solidFill>
                <a:schemeClr val="tx1"/>
              </a:solidFill>
            </a:endParaRPr>
          </a:p>
          <a:p>
            <a:pPr lvl="1">
              <a:spcAft>
                <a:spcPts val="600"/>
              </a:spcAft>
            </a:pPr>
            <a:endParaRPr lang="cs-CZ" sz="1700" dirty="0" smtClean="0">
              <a:solidFill>
                <a:schemeClr val="tx1"/>
              </a:solidFill>
            </a:endParaRPr>
          </a:p>
          <a:p>
            <a:pPr lvl="1">
              <a:spcAft>
                <a:spcPts val="600"/>
              </a:spcAft>
            </a:pPr>
            <a:endParaRPr lang="en-US" sz="1700" dirty="0" smtClean="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r>
              <a:rPr lang="de-DE" smtClean="0"/>
              <a:t>24.6.2011</a:t>
            </a:r>
            <a:endParaRPr lang="de-DE"/>
          </a:p>
        </p:txBody>
      </p:sp>
      <p:sp>
        <p:nvSpPr>
          <p:cNvPr id="4" name="Zástupný symbol pro zápatí 3"/>
          <p:cNvSpPr>
            <a:spLocks noGrp="1"/>
          </p:cNvSpPr>
          <p:nvPr>
            <p:ph type="ftr" sz="quarter" idx="11"/>
          </p:nvPr>
        </p:nvSpPr>
        <p:spPr/>
        <p:txBody>
          <a:bodyPr/>
          <a:lstStyle/>
          <a:p>
            <a:r>
              <a:rPr lang="de-DE" smtClean="0"/>
              <a:t>Summer School Graz</a:t>
            </a:r>
            <a:endParaRPr lang="de-DE"/>
          </a:p>
        </p:txBody>
      </p:sp>
      <p:sp>
        <p:nvSpPr>
          <p:cNvPr id="5" name="Zástupný symbol pro číslo snímku 4"/>
          <p:cNvSpPr>
            <a:spLocks noGrp="1"/>
          </p:cNvSpPr>
          <p:nvPr>
            <p:ph type="sldNum" sz="quarter" idx="12"/>
          </p:nvPr>
        </p:nvSpPr>
        <p:spPr/>
        <p:txBody>
          <a:bodyPr/>
          <a:lstStyle/>
          <a:p>
            <a:fld id="{2FE8260F-5045-41D2-A9EE-B9C8D70682FA}" type="slidenum">
              <a:rPr lang="de-DE" smtClean="0"/>
              <a:pPr/>
              <a:t>18</a:t>
            </a:fld>
            <a:endParaRPr lang="de-DE"/>
          </a:p>
        </p:txBody>
      </p:sp>
      <p:sp>
        <p:nvSpPr>
          <p:cNvPr id="6" name="Zástupný symbol pro obsah 5"/>
          <p:cNvSpPr>
            <a:spLocks noGrp="1"/>
          </p:cNvSpPr>
          <p:nvPr>
            <p:ph sz="quarter" idx="1"/>
          </p:nvPr>
        </p:nvSpPr>
        <p:spPr/>
        <p:txBody>
          <a:bodyPr/>
          <a:lstStyle/>
          <a:p>
            <a:r>
              <a:rPr lang="en-US" sz="2800" dirty="0" smtClean="0"/>
              <a:t>Bigger PTR in CZ is not cause</a:t>
            </a:r>
            <a:r>
              <a:rPr lang="cs-CZ" sz="2800" dirty="0" smtClean="0"/>
              <a:t>d</a:t>
            </a:r>
            <a:r>
              <a:rPr lang="en-US" sz="2800" dirty="0" smtClean="0"/>
              <a:t> mainly by less competition, but by lower elasticity of demand in sector</a:t>
            </a:r>
          </a:p>
          <a:p>
            <a:r>
              <a:rPr lang="en-US" sz="2800" dirty="0" smtClean="0"/>
              <a:t>First and second phases were not such a big success</a:t>
            </a:r>
          </a:p>
          <a:p>
            <a:r>
              <a:rPr lang="en-US" sz="2800" dirty="0" smtClean="0"/>
              <a:t>All investment connected with new cleaner technology will be passed in peak hours</a:t>
            </a:r>
            <a:endParaRPr lang="cs-CZ" sz="2800" dirty="0" smtClean="0"/>
          </a:p>
          <a:p>
            <a:r>
              <a:rPr lang="en-US" sz="2800" dirty="0" smtClean="0"/>
              <a:t>Strong </a:t>
            </a:r>
            <a:r>
              <a:rPr lang="en-US" sz="2800" dirty="0" smtClean="0"/>
              <a:t>correlation </a:t>
            </a:r>
            <a:r>
              <a:rPr lang="en-US" sz="2800" dirty="0" smtClean="0"/>
              <a:t>between EUA price and price of electricity</a:t>
            </a:r>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Sources</a:t>
            </a:r>
            <a:endParaRPr lang="cs-CZ" dirty="0"/>
          </a:p>
        </p:txBody>
      </p:sp>
      <p:sp>
        <p:nvSpPr>
          <p:cNvPr id="3" name="Zástupný symbol pro datum 2"/>
          <p:cNvSpPr>
            <a:spLocks noGrp="1"/>
          </p:cNvSpPr>
          <p:nvPr>
            <p:ph type="dt" sz="half" idx="10"/>
          </p:nvPr>
        </p:nvSpPr>
        <p:spPr/>
        <p:txBody>
          <a:bodyPr/>
          <a:lstStyle/>
          <a:p>
            <a:r>
              <a:rPr lang="de-DE" smtClean="0"/>
              <a:t>24.6.2011</a:t>
            </a:r>
            <a:endParaRPr lang="de-DE"/>
          </a:p>
        </p:txBody>
      </p:sp>
      <p:sp>
        <p:nvSpPr>
          <p:cNvPr id="4" name="Zástupný symbol pro zápatí 3"/>
          <p:cNvSpPr>
            <a:spLocks noGrp="1"/>
          </p:cNvSpPr>
          <p:nvPr>
            <p:ph type="ftr" sz="quarter" idx="11"/>
          </p:nvPr>
        </p:nvSpPr>
        <p:spPr/>
        <p:txBody>
          <a:bodyPr/>
          <a:lstStyle/>
          <a:p>
            <a:r>
              <a:rPr lang="de-DE" smtClean="0"/>
              <a:t>Summer School Graz</a:t>
            </a:r>
            <a:endParaRPr lang="de-DE"/>
          </a:p>
        </p:txBody>
      </p:sp>
      <p:sp>
        <p:nvSpPr>
          <p:cNvPr id="5" name="Zástupný symbol pro číslo snímku 4"/>
          <p:cNvSpPr>
            <a:spLocks noGrp="1"/>
          </p:cNvSpPr>
          <p:nvPr>
            <p:ph type="sldNum" sz="quarter" idx="12"/>
          </p:nvPr>
        </p:nvSpPr>
        <p:spPr/>
        <p:txBody>
          <a:bodyPr/>
          <a:lstStyle/>
          <a:p>
            <a:fld id="{2FE8260F-5045-41D2-A9EE-B9C8D70682FA}" type="slidenum">
              <a:rPr lang="de-DE" smtClean="0"/>
              <a:pPr/>
              <a:t>19</a:t>
            </a:fld>
            <a:endParaRPr lang="de-DE"/>
          </a:p>
        </p:txBody>
      </p:sp>
      <p:sp>
        <p:nvSpPr>
          <p:cNvPr id="6" name="Zástupný symbol pro obsah 5"/>
          <p:cNvSpPr>
            <a:spLocks noGrp="1"/>
          </p:cNvSpPr>
          <p:nvPr>
            <p:ph sz="quarter" idx="1"/>
          </p:nvPr>
        </p:nvSpPr>
        <p:spPr/>
        <p:txBody>
          <a:bodyPr>
            <a:normAutofit fontScale="92500" lnSpcReduction="20000"/>
          </a:bodyPr>
          <a:lstStyle/>
          <a:p>
            <a:pPr lvl="0">
              <a:lnSpc>
                <a:spcPct val="124000"/>
              </a:lnSpc>
            </a:pPr>
            <a:r>
              <a:rPr lang="en-US" sz="2000" dirty="0" smtClean="0"/>
              <a:t>EU Energy in Figures 2010 : CO2 Emissions by Sector. European Commission : Directorate-General for Energy and Transport. 2010, 1, s. 1-69. Available from WWW: &lt;http://ec.europa.eu&gt;. </a:t>
            </a:r>
            <a:endParaRPr lang="cs-CZ" sz="2000" dirty="0" smtClean="0"/>
          </a:p>
          <a:p>
            <a:pPr lvl="0">
              <a:lnSpc>
                <a:spcPct val="124000"/>
              </a:lnSpc>
            </a:pPr>
            <a:r>
              <a:rPr lang="en-US" sz="2000" dirty="0" smtClean="0"/>
              <a:t>EU ETS Phase II – The potential and scale of windfall profits in the power sector. 2008, </a:t>
            </a:r>
            <a:r>
              <a:rPr lang="en-US" sz="2000" i="1" dirty="0" smtClean="0"/>
              <a:t>A report for WWF: Point Carbon Advisory Services</a:t>
            </a:r>
            <a:r>
              <a:rPr lang="en-US" sz="2000" dirty="0" smtClean="0"/>
              <a:t>. pp. 1-29. </a:t>
            </a:r>
            <a:endParaRPr lang="cs-CZ" sz="2000" dirty="0" smtClean="0"/>
          </a:p>
          <a:p>
            <a:pPr lvl="0">
              <a:lnSpc>
                <a:spcPct val="124000"/>
              </a:lnSpc>
            </a:pPr>
            <a:r>
              <a:rPr lang="en-US" sz="2000" dirty="0" smtClean="0"/>
              <a:t>European Union Emissions Trading System (EU ETS) data, </a:t>
            </a:r>
            <a:r>
              <a:rPr lang="en-US" sz="2000" i="1" dirty="0" smtClean="0"/>
              <a:t>European Environment Agency</a:t>
            </a:r>
            <a:r>
              <a:rPr lang="en-US" sz="2000" dirty="0" smtClean="0"/>
              <a:t>. Available from WWW: http://dataservice.eea.europa.eu </a:t>
            </a:r>
            <a:endParaRPr lang="cs-CZ" sz="2000" dirty="0" smtClean="0"/>
          </a:p>
          <a:p>
            <a:pPr lvl="0">
              <a:lnSpc>
                <a:spcPct val="124000"/>
              </a:lnSpc>
            </a:pPr>
            <a:r>
              <a:rPr lang="en-GB" sz="2000" dirty="0" smtClean="0"/>
              <a:t>NAP Czech Republic. </a:t>
            </a:r>
            <a:r>
              <a:rPr lang="en-US" sz="2000" dirty="0" smtClean="0"/>
              <a:t>Available from WWW: </a:t>
            </a:r>
            <a:r>
              <a:rPr lang="en-GB" sz="2000" dirty="0" smtClean="0"/>
              <a:t>http://www.mzp.cz/ </a:t>
            </a:r>
            <a:endParaRPr lang="cs-CZ" sz="2000" dirty="0" smtClean="0"/>
          </a:p>
          <a:p>
            <a:pPr lvl="0">
              <a:lnSpc>
                <a:spcPct val="124000"/>
              </a:lnSpc>
            </a:pPr>
            <a:r>
              <a:rPr lang="cs-CZ" sz="2000" dirty="0" smtClean="0"/>
              <a:t>PORTER M.E. 1991, </a:t>
            </a:r>
            <a:r>
              <a:rPr lang="cs-CZ" sz="2000" dirty="0" err="1" smtClean="0"/>
              <a:t>America’s</a:t>
            </a:r>
            <a:r>
              <a:rPr lang="cs-CZ" sz="2000" dirty="0" smtClean="0"/>
              <a:t> Green </a:t>
            </a:r>
            <a:r>
              <a:rPr lang="cs-CZ" sz="2000" dirty="0" err="1" smtClean="0"/>
              <a:t>Strategy</a:t>
            </a:r>
            <a:r>
              <a:rPr lang="cs-CZ" sz="2000" dirty="0" smtClean="0"/>
              <a:t>. </a:t>
            </a:r>
            <a:r>
              <a:rPr lang="cs-CZ" sz="2000" i="1" dirty="0" err="1" smtClean="0"/>
              <a:t>Scientific</a:t>
            </a:r>
            <a:r>
              <a:rPr lang="cs-CZ" sz="2000" i="1" dirty="0" smtClean="0"/>
              <a:t> </a:t>
            </a:r>
            <a:r>
              <a:rPr lang="cs-CZ" sz="2000" i="1" dirty="0" err="1" smtClean="0"/>
              <a:t>American</a:t>
            </a:r>
            <a:r>
              <a:rPr lang="cs-CZ" sz="2000" dirty="0" smtClean="0"/>
              <a:t>, vol. 264, no. 4, p. 168</a:t>
            </a:r>
            <a:r>
              <a:rPr lang="cs-CZ" sz="2000" dirty="0" smtClean="0"/>
              <a:t>.</a:t>
            </a:r>
          </a:p>
          <a:p>
            <a:pPr>
              <a:lnSpc>
                <a:spcPct val="124000"/>
              </a:lnSpc>
            </a:pPr>
            <a:r>
              <a:rPr lang="de-DE" sz="2000" dirty="0" smtClean="0"/>
              <a:t>SIJM, Jos; NEUHOFF, Karsten; CHEN, </a:t>
            </a:r>
            <a:r>
              <a:rPr lang="de-DE" sz="2000" dirty="0" err="1" smtClean="0"/>
              <a:t>Yihsu</a:t>
            </a:r>
            <a:r>
              <a:rPr lang="de-DE" sz="2000" dirty="0" smtClean="0"/>
              <a:t>. </a:t>
            </a:r>
            <a:r>
              <a:rPr lang="en-US" sz="2000" dirty="0" smtClean="0"/>
              <a:t>2006, CO2 Cost Pass Through and Windfall Profits in the Power Sector. </a:t>
            </a:r>
            <a:r>
              <a:rPr lang="en-US" sz="2000" i="1" dirty="0" smtClean="0"/>
              <a:t>CWPE 0639 and EPRG 0617: Working Papers</a:t>
            </a:r>
            <a:r>
              <a:rPr lang="en-US" sz="2000" dirty="0" smtClean="0"/>
              <a:t>. pp. 1-31.</a:t>
            </a:r>
            <a:endParaRPr lang="cs-CZ" sz="2000" dirty="0" smtClean="0"/>
          </a:p>
          <a:p>
            <a:pPr lvl="0">
              <a:lnSpc>
                <a:spcPct val="124000"/>
              </a:lnSpc>
            </a:pPr>
            <a:r>
              <a:rPr lang="en-US" sz="2000" dirty="0" smtClean="0"/>
              <a:t>World </a:t>
            </a:r>
            <a:r>
              <a:rPr lang="en-US" sz="2000" dirty="0" err="1" smtClean="0"/>
              <a:t>dataBank</a:t>
            </a:r>
            <a:r>
              <a:rPr lang="en-US" sz="2000" dirty="0" smtClean="0"/>
              <a:t> Available from WWW: http://databank.worldbank.org </a:t>
            </a:r>
            <a:endParaRPr lang="cs-CZ" sz="2000" dirty="0" smtClean="0"/>
          </a:p>
          <a:p>
            <a:endParaRPr lang="cs-CZ" sz="2000" dirty="0" smtClean="0"/>
          </a:p>
          <a:p>
            <a:endParaRPr lang="cs-CZ" dirty="0" smtClean="0"/>
          </a:p>
          <a:p>
            <a:endParaRPr lang="cs-CZ" dirty="0" smtClean="0"/>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EU Emission </a:t>
            </a:r>
            <a:r>
              <a:rPr lang="de-AT" dirty="0" err="1" smtClean="0"/>
              <a:t>Trading</a:t>
            </a:r>
            <a:r>
              <a:rPr lang="de-AT" dirty="0" smtClean="0"/>
              <a:t> </a:t>
            </a:r>
            <a:r>
              <a:rPr lang="de-AT" dirty="0" err="1" smtClean="0"/>
              <a:t>Scheme</a:t>
            </a:r>
            <a:endParaRPr lang="de-DE" dirty="0"/>
          </a:p>
        </p:txBody>
      </p:sp>
      <p:sp>
        <p:nvSpPr>
          <p:cNvPr id="3" name="Datumsplatzhalter 2"/>
          <p:cNvSpPr>
            <a:spLocks noGrp="1"/>
          </p:cNvSpPr>
          <p:nvPr>
            <p:ph type="dt" sz="half" idx="10"/>
          </p:nvPr>
        </p:nvSpPr>
        <p:spPr/>
        <p:txBody>
          <a:bodyPr/>
          <a:lstStyle/>
          <a:p>
            <a:r>
              <a:rPr lang="de-DE" smtClean="0"/>
              <a:t>24.6.2011</a:t>
            </a:r>
            <a:endParaRPr lang="de-DE"/>
          </a:p>
        </p:txBody>
      </p:sp>
      <p:sp>
        <p:nvSpPr>
          <p:cNvPr id="4" name="Fußzeilenplatzhalter 3"/>
          <p:cNvSpPr>
            <a:spLocks noGrp="1"/>
          </p:cNvSpPr>
          <p:nvPr>
            <p:ph type="ftr" sz="quarter" idx="11"/>
          </p:nvPr>
        </p:nvSpPr>
        <p:spPr/>
        <p:txBody>
          <a:bodyPr/>
          <a:lstStyle/>
          <a:p>
            <a:r>
              <a:rPr lang="de-DE" smtClean="0"/>
              <a:t>Summer School Graz</a:t>
            </a:r>
            <a:endParaRPr lang="de-DE"/>
          </a:p>
        </p:txBody>
      </p:sp>
      <p:sp>
        <p:nvSpPr>
          <p:cNvPr id="5" name="Foliennummernplatzhalter 4"/>
          <p:cNvSpPr>
            <a:spLocks noGrp="1"/>
          </p:cNvSpPr>
          <p:nvPr>
            <p:ph type="sldNum" sz="quarter" idx="12"/>
          </p:nvPr>
        </p:nvSpPr>
        <p:spPr/>
        <p:txBody>
          <a:bodyPr/>
          <a:lstStyle/>
          <a:p>
            <a:fld id="{2FE8260F-5045-41D2-A9EE-B9C8D70682FA}" type="slidenum">
              <a:rPr lang="de-DE" smtClean="0"/>
              <a:pPr/>
              <a:t>2</a:t>
            </a:fld>
            <a:endParaRPr lang="de-DE"/>
          </a:p>
        </p:txBody>
      </p:sp>
      <p:sp>
        <p:nvSpPr>
          <p:cNvPr id="6" name="Inhaltsplatzhalter 5"/>
          <p:cNvSpPr>
            <a:spLocks noGrp="1"/>
          </p:cNvSpPr>
          <p:nvPr>
            <p:ph sz="quarter" idx="1"/>
          </p:nvPr>
        </p:nvSpPr>
        <p:spPr/>
        <p:txBody>
          <a:bodyPr>
            <a:normAutofit/>
          </a:bodyPr>
          <a:lstStyle/>
          <a:p>
            <a:r>
              <a:rPr lang="de-AT" dirty="0" err="1" smtClean="0"/>
              <a:t>Aims</a:t>
            </a:r>
            <a:r>
              <a:rPr lang="de-AT" dirty="0" smtClean="0"/>
              <a:t>:</a:t>
            </a:r>
          </a:p>
          <a:p>
            <a:pPr>
              <a:buNone/>
            </a:pPr>
            <a:r>
              <a:rPr lang="de-AT" dirty="0" smtClean="0"/>
              <a:t>	- </a:t>
            </a:r>
            <a:r>
              <a:rPr lang="de-AT" dirty="0" err="1" smtClean="0"/>
              <a:t>achieving</a:t>
            </a:r>
            <a:r>
              <a:rPr lang="de-AT" dirty="0" smtClean="0"/>
              <a:t> </a:t>
            </a:r>
            <a:r>
              <a:rPr lang="de-AT" dirty="0" err="1" smtClean="0"/>
              <a:t>reductive</a:t>
            </a:r>
            <a:r>
              <a:rPr lang="de-AT" dirty="0" smtClean="0"/>
              <a:t> </a:t>
            </a:r>
            <a:r>
              <a:rPr lang="de-AT" dirty="0" err="1" smtClean="0"/>
              <a:t>aims</a:t>
            </a:r>
            <a:r>
              <a:rPr lang="de-AT" dirty="0" smtClean="0"/>
              <a:t> </a:t>
            </a:r>
            <a:r>
              <a:rPr lang="de-AT" dirty="0" err="1" smtClean="0"/>
              <a:t>of</a:t>
            </a:r>
            <a:r>
              <a:rPr lang="de-AT" dirty="0" smtClean="0"/>
              <a:t> Kyoto</a:t>
            </a:r>
          </a:p>
          <a:p>
            <a:pPr>
              <a:buNone/>
            </a:pPr>
            <a:r>
              <a:rPr lang="de-AT" dirty="0" smtClean="0"/>
              <a:t>	- </a:t>
            </a:r>
            <a:r>
              <a:rPr lang="de-AT" dirty="0" err="1" smtClean="0"/>
              <a:t>framework</a:t>
            </a:r>
            <a:r>
              <a:rPr lang="de-AT" dirty="0" smtClean="0"/>
              <a:t> </a:t>
            </a:r>
            <a:r>
              <a:rPr lang="de-AT" dirty="0" err="1" smtClean="0"/>
              <a:t>for</a:t>
            </a:r>
            <a:r>
              <a:rPr lang="de-AT" dirty="0" smtClean="0"/>
              <a:t> </a:t>
            </a:r>
            <a:r>
              <a:rPr lang="de-AT" dirty="0" err="1" smtClean="0"/>
              <a:t>being</a:t>
            </a:r>
            <a:r>
              <a:rPr lang="de-AT" dirty="0" smtClean="0"/>
              <a:t> </a:t>
            </a:r>
            <a:r>
              <a:rPr lang="de-AT" dirty="0" err="1" smtClean="0"/>
              <a:t>able</a:t>
            </a:r>
            <a:r>
              <a:rPr lang="de-AT" dirty="0" smtClean="0"/>
              <a:t> </a:t>
            </a:r>
            <a:r>
              <a:rPr lang="de-AT" dirty="0" err="1" smtClean="0"/>
              <a:t>to</a:t>
            </a:r>
            <a:r>
              <a:rPr lang="de-AT" dirty="0" smtClean="0"/>
              <a:t> </a:t>
            </a:r>
            <a:r>
              <a:rPr lang="de-AT" dirty="0" err="1" smtClean="0"/>
              <a:t>trade</a:t>
            </a:r>
            <a:r>
              <a:rPr lang="de-AT" dirty="0" smtClean="0"/>
              <a:t> </a:t>
            </a:r>
            <a:r>
              <a:rPr lang="de-AT" dirty="0" err="1" smtClean="0"/>
              <a:t>carbon</a:t>
            </a:r>
            <a:endParaRPr lang="de-AT" dirty="0" smtClean="0"/>
          </a:p>
          <a:p>
            <a:pPr>
              <a:buNone/>
            </a:pPr>
            <a:r>
              <a:rPr lang="de-AT" dirty="0" smtClean="0"/>
              <a:t>	- </a:t>
            </a:r>
            <a:r>
              <a:rPr lang="de-AT" dirty="0" err="1" smtClean="0"/>
              <a:t>creating</a:t>
            </a:r>
            <a:r>
              <a:rPr lang="de-AT" dirty="0" smtClean="0"/>
              <a:t> an </a:t>
            </a:r>
            <a:r>
              <a:rPr lang="de-AT" dirty="0" err="1" smtClean="0"/>
              <a:t>artificial</a:t>
            </a:r>
            <a:r>
              <a:rPr lang="de-AT" dirty="0" smtClean="0"/>
              <a:t> </a:t>
            </a:r>
            <a:r>
              <a:rPr lang="de-AT" dirty="0" err="1" smtClean="0"/>
              <a:t>market</a:t>
            </a:r>
            <a:r>
              <a:rPr lang="de-AT" dirty="0" smtClean="0"/>
              <a:t> </a:t>
            </a:r>
            <a:r>
              <a:rPr lang="de-AT" dirty="0" err="1" smtClean="0"/>
              <a:t>for</a:t>
            </a:r>
            <a:r>
              <a:rPr lang="de-AT" dirty="0" smtClean="0"/>
              <a:t> </a:t>
            </a:r>
            <a:r>
              <a:rPr lang="de-AT" dirty="0" err="1" smtClean="0"/>
              <a:t>trading</a:t>
            </a:r>
            <a:r>
              <a:rPr lang="de-AT" dirty="0" smtClean="0"/>
              <a:t> </a:t>
            </a:r>
            <a:r>
              <a:rPr lang="de-AT" dirty="0" err="1" smtClean="0"/>
              <a:t>carbon</a:t>
            </a:r>
            <a:endParaRPr lang="de-AT" dirty="0" smtClean="0"/>
          </a:p>
          <a:p>
            <a:pPr>
              <a:buNone/>
            </a:pPr>
            <a:endParaRPr lang="de-AT" dirty="0" smtClean="0"/>
          </a:p>
          <a:p>
            <a:r>
              <a:rPr lang="de-AT" dirty="0" smtClean="0"/>
              <a:t>Currency: EUA</a:t>
            </a:r>
          </a:p>
          <a:p>
            <a:pPr>
              <a:buNone/>
            </a:pPr>
            <a:r>
              <a:rPr lang="de-AT" dirty="0" smtClean="0"/>
              <a:t>	</a:t>
            </a:r>
          </a:p>
          <a:p>
            <a:r>
              <a:rPr lang="de-AT" dirty="0" err="1" smtClean="0"/>
              <a:t>Three</a:t>
            </a:r>
            <a:r>
              <a:rPr lang="de-AT" dirty="0" smtClean="0"/>
              <a:t> </a:t>
            </a:r>
            <a:r>
              <a:rPr lang="de-AT" dirty="0" err="1" smtClean="0"/>
              <a:t>periods</a:t>
            </a:r>
            <a:r>
              <a:rPr lang="de-AT" dirty="0" smtClean="0"/>
              <a:t>:	2005- 2007</a:t>
            </a:r>
          </a:p>
          <a:p>
            <a:pPr>
              <a:buNone/>
            </a:pPr>
            <a:r>
              <a:rPr lang="de-AT" dirty="0" smtClean="0"/>
              <a:t>				2008- 2012</a:t>
            </a:r>
          </a:p>
          <a:p>
            <a:pPr>
              <a:buNone/>
            </a:pPr>
            <a:r>
              <a:rPr lang="de-AT" dirty="0" smtClean="0"/>
              <a:t>				after 2013</a:t>
            </a:r>
            <a:endParaRPr lang="de-D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ETS </a:t>
            </a:r>
            <a:r>
              <a:rPr lang="de-AT" dirty="0" err="1" smtClean="0"/>
              <a:t>Allowances</a:t>
            </a:r>
            <a:r>
              <a:rPr lang="de-AT" dirty="0" smtClean="0"/>
              <a:t> per </a:t>
            </a:r>
            <a:r>
              <a:rPr lang="de-AT" dirty="0" err="1" smtClean="0"/>
              <a:t>country</a:t>
            </a:r>
            <a:endParaRPr lang="de-DE" dirty="0"/>
          </a:p>
        </p:txBody>
      </p:sp>
      <p:sp>
        <p:nvSpPr>
          <p:cNvPr id="3" name="Datumsplatzhalter 2"/>
          <p:cNvSpPr>
            <a:spLocks noGrp="1"/>
          </p:cNvSpPr>
          <p:nvPr>
            <p:ph type="dt" sz="half" idx="10"/>
          </p:nvPr>
        </p:nvSpPr>
        <p:spPr/>
        <p:txBody>
          <a:bodyPr/>
          <a:lstStyle/>
          <a:p>
            <a:r>
              <a:rPr lang="de-DE" smtClean="0"/>
              <a:t>24.6.2011</a:t>
            </a:r>
            <a:endParaRPr lang="de-DE"/>
          </a:p>
        </p:txBody>
      </p:sp>
      <p:sp>
        <p:nvSpPr>
          <p:cNvPr id="4" name="Fußzeilenplatzhalter 3"/>
          <p:cNvSpPr>
            <a:spLocks noGrp="1"/>
          </p:cNvSpPr>
          <p:nvPr>
            <p:ph type="ftr" sz="quarter" idx="11"/>
          </p:nvPr>
        </p:nvSpPr>
        <p:spPr/>
        <p:txBody>
          <a:bodyPr/>
          <a:lstStyle/>
          <a:p>
            <a:r>
              <a:rPr lang="de-DE" smtClean="0"/>
              <a:t>Summer School Graz</a:t>
            </a:r>
            <a:endParaRPr lang="de-DE"/>
          </a:p>
        </p:txBody>
      </p:sp>
      <p:sp>
        <p:nvSpPr>
          <p:cNvPr id="5" name="Foliennummernplatzhalter 4"/>
          <p:cNvSpPr>
            <a:spLocks noGrp="1"/>
          </p:cNvSpPr>
          <p:nvPr>
            <p:ph type="sldNum" sz="quarter" idx="12"/>
          </p:nvPr>
        </p:nvSpPr>
        <p:spPr/>
        <p:txBody>
          <a:bodyPr/>
          <a:lstStyle/>
          <a:p>
            <a:fld id="{2FE8260F-5045-41D2-A9EE-B9C8D70682FA}" type="slidenum">
              <a:rPr lang="de-DE" smtClean="0"/>
              <a:pPr/>
              <a:t>3</a:t>
            </a:fld>
            <a:endParaRPr lang="de-DE"/>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1905000" y="1219200"/>
            <a:ext cx="5169018" cy="51054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Situation in Austria</a:t>
            </a:r>
            <a:endParaRPr lang="de-DE" dirty="0"/>
          </a:p>
        </p:txBody>
      </p:sp>
      <p:sp>
        <p:nvSpPr>
          <p:cNvPr id="3" name="Datumsplatzhalter 2"/>
          <p:cNvSpPr>
            <a:spLocks noGrp="1"/>
          </p:cNvSpPr>
          <p:nvPr>
            <p:ph type="dt" sz="half" idx="10"/>
          </p:nvPr>
        </p:nvSpPr>
        <p:spPr/>
        <p:txBody>
          <a:bodyPr/>
          <a:lstStyle/>
          <a:p>
            <a:r>
              <a:rPr lang="de-DE" smtClean="0"/>
              <a:t>24.6.2011</a:t>
            </a:r>
            <a:endParaRPr lang="de-DE"/>
          </a:p>
        </p:txBody>
      </p:sp>
      <p:sp>
        <p:nvSpPr>
          <p:cNvPr id="4" name="Fußzeilenplatzhalter 3"/>
          <p:cNvSpPr>
            <a:spLocks noGrp="1"/>
          </p:cNvSpPr>
          <p:nvPr>
            <p:ph type="ftr" sz="quarter" idx="11"/>
          </p:nvPr>
        </p:nvSpPr>
        <p:spPr/>
        <p:txBody>
          <a:bodyPr/>
          <a:lstStyle/>
          <a:p>
            <a:r>
              <a:rPr lang="de-DE" smtClean="0"/>
              <a:t>Summer School Graz</a:t>
            </a:r>
            <a:endParaRPr lang="de-DE"/>
          </a:p>
        </p:txBody>
      </p:sp>
      <p:sp>
        <p:nvSpPr>
          <p:cNvPr id="5" name="Foliennummernplatzhalter 4"/>
          <p:cNvSpPr>
            <a:spLocks noGrp="1"/>
          </p:cNvSpPr>
          <p:nvPr>
            <p:ph type="sldNum" sz="quarter" idx="12"/>
          </p:nvPr>
        </p:nvSpPr>
        <p:spPr/>
        <p:txBody>
          <a:bodyPr/>
          <a:lstStyle/>
          <a:p>
            <a:fld id="{2FE8260F-5045-41D2-A9EE-B9C8D70682FA}" type="slidenum">
              <a:rPr lang="de-DE" smtClean="0"/>
              <a:pPr/>
              <a:t>4</a:t>
            </a:fld>
            <a:endParaRPr lang="de-DE"/>
          </a:p>
        </p:txBody>
      </p:sp>
      <p:sp>
        <p:nvSpPr>
          <p:cNvPr id="6" name="Inhaltsplatzhalter 5"/>
          <p:cNvSpPr>
            <a:spLocks noGrp="1"/>
          </p:cNvSpPr>
          <p:nvPr>
            <p:ph sz="quarter" idx="1"/>
          </p:nvPr>
        </p:nvSpPr>
        <p:spPr/>
        <p:txBody>
          <a:bodyPr/>
          <a:lstStyle/>
          <a:p>
            <a:r>
              <a:rPr lang="de-AT" dirty="0" smtClean="0"/>
              <a:t>EZG </a:t>
            </a:r>
            <a:r>
              <a:rPr lang="de-AT" dirty="0" err="1" smtClean="0"/>
              <a:t>as</a:t>
            </a:r>
            <a:r>
              <a:rPr lang="de-AT" dirty="0" smtClean="0"/>
              <a:t> </a:t>
            </a:r>
            <a:r>
              <a:rPr lang="de-AT" dirty="0" err="1" smtClean="0"/>
              <a:t>law</a:t>
            </a:r>
            <a:r>
              <a:rPr lang="de-AT" dirty="0" smtClean="0"/>
              <a:t> </a:t>
            </a:r>
            <a:r>
              <a:rPr lang="de-AT" dirty="0" err="1" smtClean="0"/>
              <a:t>of</a:t>
            </a:r>
            <a:r>
              <a:rPr lang="de-AT" dirty="0" smtClean="0"/>
              <a:t> </a:t>
            </a:r>
            <a:r>
              <a:rPr lang="de-AT" dirty="0" err="1" smtClean="0"/>
              <a:t>emission</a:t>
            </a:r>
            <a:r>
              <a:rPr lang="de-AT" dirty="0" smtClean="0"/>
              <a:t> </a:t>
            </a:r>
            <a:r>
              <a:rPr lang="de-AT" dirty="0" err="1" smtClean="0"/>
              <a:t>certificates</a:t>
            </a:r>
            <a:endParaRPr lang="de-AT" dirty="0" smtClean="0"/>
          </a:p>
          <a:p>
            <a:endParaRPr lang="de-AT" dirty="0" smtClean="0"/>
          </a:p>
          <a:p>
            <a:endParaRPr lang="de-AT" dirty="0" smtClean="0"/>
          </a:p>
          <a:p>
            <a:r>
              <a:rPr lang="de-AT" dirty="0" err="1" smtClean="0"/>
              <a:t>Distributing</a:t>
            </a:r>
            <a:r>
              <a:rPr lang="de-AT" dirty="0" smtClean="0"/>
              <a:t> </a:t>
            </a:r>
            <a:r>
              <a:rPr lang="de-AT" dirty="0" err="1" smtClean="0"/>
              <a:t>certificates</a:t>
            </a:r>
            <a:r>
              <a:rPr lang="de-AT" dirty="0" smtClean="0"/>
              <a:t>: </a:t>
            </a:r>
          </a:p>
          <a:p>
            <a:pPr>
              <a:buNone/>
            </a:pPr>
            <a:r>
              <a:rPr lang="de-AT" dirty="0" smtClean="0"/>
              <a:t>		- </a:t>
            </a:r>
            <a:r>
              <a:rPr lang="de-AT" dirty="0" err="1" smtClean="0"/>
              <a:t>technical</a:t>
            </a:r>
            <a:r>
              <a:rPr lang="de-AT" dirty="0" smtClean="0"/>
              <a:t> potential</a:t>
            </a:r>
          </a:p>
          <a:p>
            <a:pPr>
              <a:buNone/>
            </a:pPr>
            <a:r>
              <a:rPr lang="de-AT" dirty="0" smtClean="0"/>
              <a:t>		- </a:t>
            </a:r>
            <a:r>
              <a:rPr lang="de-AT" dirty="0" err="1" smtClean="0"/>
              <a:t>environmentally</a:t>
            </a:r>
            <a:r>
              <a:rPr lang="de-AT" dirty="0" smtClean="0"/>
              <a:t> </a:t>
            </a:r>
            <a:r>
              <a:rPr lang="de-AT" dirty="0" err="1" smtClean="0"/>
              <a:t>friendly</a:t>
            </a:r>
            <a:r>
              <a:rPr lang="de-AT" dirty="0" smtClean="0"/>
              <a:t> </a:t>
            </a:r>
            <a:r>
              <a:rPr lang="de-AT" dirty="0" err="1" smtClean="0"/>
              <a:t>technologies</a:t>
            </a:r>
            <a:endParaRPr lang="de-AT" dirty="0" smtClean="0"/>
          </a:p>
          <a:p>
            <a:pPr>
              <a:buNone/>
            </a:pPr>
            <a:r>
              <a:rPr lang="de-AT" dirty="0" smtClean="0"/>
              <a:t>		- </a:t>
            </a:r>
            <a:r>
              <a:rPr lang="de-AT" dirty="0" err="1" smtClean="0"/>
              <a:t>consistency</a:t>
            </a:r>
            <a:r>
              <a:rPr lang="de-AT" dirty="0" smtClean="0"/>
              <a:t> </a:t>
            </a:r>
            <a:r>
              <a:rPr lang="de-AT" dirty="0" err="1" smtClean="0"/>
              <a:t>with</a:t>
            </a:r>
            <a:r>
              <a:rPr lang="de-AT" dirty="0" smtClean="0"/>
              <a:t> </a:t>
            </a:r>
            <a:r>
              <a:rPr lang="de-AT" dirty="0" err="1" smtClean="0"/>
              <a:t>other</a:t>
            </a:r>
            <a:r>
              <a:rPr lang="de-AT" dirty="0" smtClean="0"/>
              <a:t> </a:t>
            </a:r>
            <a:r>
              <a:rPr lang="de-AT" dirty="0" err="1" smtClean="0"/>
              <a:t>political</a:t>
            </a:r>
            <a:r>
              <a:rPr lang="de-AT" dirty="0" smtClean="0"/>
              <a:t> </a:t>
            </a:r>
            <a:r>
              <a:rPr lang="de-AT" dirty="0" err="1" smtClean="0"/>
              <a:t>aims</a:t>
            </a:r>
            <a:endParaRPr lang="de-AT" dirty="0" smtClean="0"/>
          </a:p>
          <a:p>
            <a:pPr>
              <a:buNone/>
            </a:pPr>
            <a:r>
              <a:rPr lang="de-AT" dirty="0" smtClean="0"/>
              <a:t>	</a:t>
            </a:r>
            <a:endParaRPr lang="de-D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National </a:t>
            </a:r>
            <a:r>
              <a:rPr lang="de-AT" dirty="0" err="1" smtClean="0"/>
              <a:t>Allocation</a:t>
            </a:r>
            <a:r>
              <a:rPr lang="de-AT" dirty="0" smtClean="0"/>
              <a:t> Plans (NAP) </a:t>
            </a:r>
            <a:endParaRPr lang="de-DE" dirty="0"/>
          </a:p>
        </p:txBody>
      </p:sp>
      <p:sp>
        <p:nvSpPr>
          <p:cNvPr id="3" name="Datumsplatzhalter 2"/>
          <p:cNvSpPr>
            <a:spLocks noGrp="1"/>
          </p:cNvSpPr>
          <p:nvPr>
            <p:ph type="dt" sz="half" idx="10"/>
          </p:nvPr>
        </p:nvSpPr>
        <p:spPr/>
        <p:txBody>
          <a:bodyPr/>
          <a:lstStyle/>
          <a:p>
            <a:r>
              <a:rPr lang="de-DE" smtClean="0"/>
              <a:t>24.6.2011</a:t>
            </a:r>
            <a:endParaRPr lang="de-DE"/>
          </a:p>
        </p:txBody>
      </p:sp>
      <p:sp>
        <p:nvSpPr>
          <p:cNvPr id="4" name="Fußzeilenplatzhalter 3"/>
          <p:cNvSpPr>
            <a:spLocks noGrp="1"/>
          </p:cNvSpPr>
          <p:nvPr>
            <p:ph type="ftr" sz="quarter" idx="11"/>
          </p:nvPr>
        </p:nvSpPr>
        <p:spPr/>
        <p:txBody>
          <a:bodyPr/>
          <a:lstStyle/>
          <a:p>
            <a:r>
              <a:rPr lang="de-DE" smtClean="0"/>
              <a:t>Summer School Graz</a:t>
            </a:r>
            <a:endParaRPr lang="de-DE"/>
          </a:p>
        </p:txBody>
      </p:sp>
      <p:sp>
        <p:nvSpPr>
          <p:cNvPr id="5" name="Foliennummernplatzhalter 4"/>
          <p:cNvSpPr>
            <a:spLocks noGrp="1"/>
          </p:cNvSpPr>
          <p:nvPr>
            <p:ph type="sldNum" sz="quarter" idx="12"/>
          </p:nvPr>
        </p:nvSpPr>
        <p:spPr/>
        <p:txBody>
          <a:bodyPr/>
          <a:lstStyle/>
          <a:p>
            <a:fld id="{2FE8260F-5045-41D2-A9EE-B9C8D70682FA}" type="slidenum">
              <a:rPr lang="de-DE" smtClean="0"/>
              <a:pPr/>
              <a:t>5</a:t>
            </a:fld>
            <a:endParaRPr lang="de-DE"/>
          </a:p>
        </p:txBody>
      </p:sp>
      <p:sp>
        <p:nvSpPr>
          <p:cNvPr id="6" name="Inhaltsplatzhalter 5"/>
          <p:cNvSpPr>
            <a:spLocks noGrp="1"/>
          </p:cNvSpPr>
          <p:nvPr>
            <p:ph sz="quarter" idx="1"/>
          </p:nvPr>
        </p:nvSpPr>
        <p:spPr/>
        <p:txBody>
          <a:bodyPr>
            <a:normAutofit fontScale="92500" lnSpcReduction="10000"/>
          </a:bodyPr>
          <a:lstStyle/>
          <a:p>
            <a:r>
              <a:rPr lang="de-AT" dirty="0" smtClean="0"/>
              <a:t>First NAP: </a:t>
            </a:r>
          </a:p>
          <a:p>
            <a:pPr>
              <a:buNone/>
            </a:pPr>
            <a:r>
              <a:rPr lang="de-AT" dirty="0" smtClean="0"/>
              <a:t>		- </a:t>
            </a:r>
            <a:r>
              <a:rPr lang="de-AT" dirty="0" err="1" smtClean="0"/>
              <a:t>past</a:t>
            </a:r>
            <a:r>
              <a:rPr lang="de-AT" dirty="0" smtClean="0"/>
              <a:t> </a:t>
            </a:r>
            <a:r>
              <a:rPr lang="de-AT" dirty="0" err="1" smtClean="0"/>
              <a:t>emissions</a:t>
            </a:r>
            <a:r>
              <a:rPr lang="de-AT" dirty="0" smtClean="0"/>
              <a:t> </a:t>
            </a:r>
            <a:r>
              <a:rPr lang="de-AT" dirty="0" err="1" smtClean="0"/>
              <a:t>from</a:t>
            </a:r>
            <a:r>
              <a:rPr lang="de-AT" dirty="0" smtClean="0"/>
              <a:t> 1998- 2004</a:t>
            </a:r>
          </a:p>
          <a:p>
            <a:pPr>
              <a:buNone/>
            </a:pPr>
            <a:r>
              <a:rPr lang="de-AT" dirty="0" smtClean="0"/>
              <a:t>		- </a:t>
            </a:r>
            <a:r>
              <a:rPr lang="de-AT" dirty="0" err="1" smtClean="0"/>
              <a:t>reduction</a:t>
            </a:r>
            <a:r>
              <a:rPr lang="de-AT" dirty="0" smtClean="0"/>
              <a:t> potential </a:t>
            </a:r>
            <a:r>
              <a:rPr lang="de-AT" dirty="0" err="1" smtClean="0"/>
              <a:t>for</a:t>
            </a:r>
            <a:r>
              <a:rPr lang="de-AT" dirty="0" smtClean="0"/>
              <a:t> </a:t>
            </a:r>
            <a:r>
              <a:rPr lang="de-AT" dirty="0" err="1" smtClean="0"/>
              <a:t>future</a:t>
            </a:r>
            <a:r>
              <a:rPr lang="de-AT" dirty="0" smtClean="0"/>
              <a:t>: National </a:t>
            </a:r>
            <a:r>
              <a:rPr lang="de-AT" dirty="0" err="1" smtClean="0"/>
              <a:t>Climate</a:t>
            </a:r>
            <a:r>
              <a:rPr lang="de-AT" dirty="0" smtClean="0"/>
              <a:t> 	  	   </a:t>
            </a:r>
            <a:r>
              <a:rPr lang="de-AT" dirty="0" err="1" smtClean="0"/>
              <a:t>Strategy</a:t>
            </a:r>
            <a:endParaRPr lang="de-AT" dirty="0" smtClean="0"/>
          </a:p>
          <a:p>
            <a:pPr>
              <a:buNone/>
            </a:pPr>
            <a:r>
              <a:rPr lang="de-AT" dirty="0" smtClean="0"/>
              <a:t>		- </a:t>
            </a:r>
            <a:r>
              <a:rPr lang="de-AT" dirty="0" err="1" smtClean="0"/>
              <a:t>target</a:t>
            </a:r>
            <a:r>
              <a:rPr lang="de-AT" dirty="0" smtClean="0"/>
              <a:t>: </a:t>
            </a:r>
            <a:r>
              <a:rPr lang="de-AT" dirty="0" err="1" smtClean="0"/>
              <a:t>reduction</a:t>
            </a:r>
            <a:r>
              <a:rPr lang="de-AT" dirty="0" smtClean="0"/>
              <a:t> </a:t>
            </a:r>
            <a:r>
              <a:rPr lang="de-AT" dirty="0" err="1" smtClean="0"/>
              <a:t>of</a:t>
            </a:r>
            <a:r>
              <a:rPr lang="de-AT" dirty="0" smtClean="0"/>
              <a:t> 1,65 </a:t>
            </a:r>
            <a:r>
              <a:rPr lang="de-AT" dirty="0" err="1" smtClean="0"/>
              <a:t>mio</a:t>
            </a:r>
            <a:r>
              <a:rPr lang="de-AT" dirty="0" smtClean="0"/>
              <a:t>. </a:t>
            </a:r>
            <a:r>
              <a:rPr lang="de-AT" dirty="0" err="1" smtClean="0"/>
              <a:t>tons</a:t>
            </a:r>
            <a:r>
              <a:rPr lang="de-AT" dirty="0" smtClean="0"/>
              <a:t> </a:t>
            </a:r>
            <a:r>
              <a:rPr lang="de-AT" dirty="0" err="1" smtClean="0"/>
              <a:t>of</a:t>
            </a:r>
            <a:r>
              <a:rPr lang="de-AT" dirty="0" smtClean="0"/>
              <a:t> </a:t>
            </a:r>
            <a:r>
              <a:rPr lang="de-AT" dirty="0" err="1" smtClean="0"/>
              <a:t>carbon</a:t>
            </a:r>
            <a:r>
              <a:rPr lang="de-AT" dirty="0" smtClean="0"/>
              <a:t> </a:t>
            </a:r>
            <a:r>
              <a:rPr lang="de-AT" dirty="0" err="1" smtClean="0"/>
              <a:t>from</a:t>
            </a:r>
            <a:r>
              <a:rPr lang="de-AT" dirty="0" smtClean="0"/>
              <a:t> 	  	  </a:t>
            </a:r>
            <a:r>
              <a:rPr lang="de-AT" dirty="0" err="1" smtClean="0"/>
              <a:t>enery</a:t>
            </a:r>
            <a:r>
              <a:rPr lang="de-AT" dirty="0" smtClean="0"/>
              <a:t> </a:t>
            </a:r>
            <a:r>
              <a:rPr lang="de-AT" dirty="0" err="1" smtClean="0"/>
              <a:t>and</a:t>
            </a:r>
            <a:r>
              <a:rPr lang="de-AT" dirty="0" smtClean="0"/>
              <a:t> </a:t>
            </a:r>
            <a:r>
              <a:rPr lang="de-AT" dirty="0" err="1" smtClean="0"/>
              <a:t>industry</a:t>
            </a:r>
            <a:r>
              <a:rPr lang="de-AT" dirty="0" smtClean="0"/>
              <a:t> </a:t>
            </a:r>
            <a:r>
              <a:rPr lang="de-AT" dirty="0" err="1" smtClean="0"/>
              <a:t>sector</a:t>
            </a:r>
            <a:endParaRPr lang="de-AT" dirty="0" smtClean="0"/>
          </a:p>
          <a:p>
            <a:pPr>
              <a:buNone/>
            </a:pPr>
            <a:r>
              <a:rPr lang="de-AT" dirty="0" smtClean="0"/>
              <a:t>		- 99 </a:t>
            </a:r>
            <a:r>
              <a:rPr lang="de-AT" dirty="0" err="1" smtClean="0"/>
              <a:t>mio</a:t>
            </a:r>
            <a:r>
              <a:rPr lang="de-AT" dirty="0" smtClean="0"/>
              <a:t>. </a:t>
            </a:r>
            <a:r>
              <a:rPr lang="de-AT" dirty="0" err="1" smtClean="0"/>
              <a:t>certificates</a:t>
            </a:r>
            <a:r>
              <a:rPr lang="de-AT" dirty="0" smtClean="0"/>
              <a:t>, </a:t>
            </a:r>
            <a:r>
              <a:rPr lang="de-AT" dirty="0" err="1" smtClean="0"/>
              <a:t>free</a:t>
            </a:r>
            <a:r>
              <a:rPr lang="de-AT" dirty="0" smtClean="0"/>
              <a:t> </a:t>
            </a:r>
            <a:r>
              <a:rPr lang="de-AT" dirty="0" err="1" smtClean="0"/>
              <a:t>distribution</a:t>
            </a:r>
            <a:endParaRPr lang="de-AT" dirty="0" smtClean="0"/>
          </a:p>
          <a:p>
            <a:pPr>
              <a:buNone/>
            </a:pPr>
            <a:r>
              <a:rPr lang="de-AT" dirty="0" smtClean="0"/>
              <a:t>		- </a:t>
            </a:r>
            <a:r>
              <a:rPr lang="de-AT" dirty="0" err="1" smtClean="0"/>
              <a:t>one</a:t>
            </a:r>
            <a:r>
              <a:rPr lang="de-AT" dirty="0" smtClean="0"/>
              <a:t> </a:t>
            </a:r>
            <a:r>
              <a:rPr lang="de-AT" dirty="0" err="1" smtClean="0"/>
              <a:t>percent</a:t>
            </a:r>
            <a:r>
              <a:rPr lang="de-AT" dirty="0" smtClean="0"/>
              <a:t> </a:t>
            </a:r>
            <a:r>
              <a:rPr lang="de-AT" dirty="0" err="1" smtClean="0"/>
              <a:t>kept</a:t>
            </a:r>
            <a:r>
              <a:rPr lang="de-AT" dirty="0" smtClean="0"/>
              <a:t> </a:t>
            </a:r>
            <a:r>
              <a:rPr lang="de-AT" dirty="0" err="1" smtClean="0"/>
              <a:t>for</a:t>
            </a:r>
            <a:r>
              <a:rPr lang="de-AT" dirty="0" smtClean="0"/>
              <a:t> </a:t>
            </a:r>
            <a:r>
              <a:rPr lang="de-AT" dirty="0" err="1" smtClean="0"/>
              <a:t>new</a:t>
            </a:r>
            <a:r>
              <a:rPr lang="de-AT" dirty="0" smtClean="0"/>
              <a:t> </a:t>
            </a:r>
            <a:r>
              <a:rPr lang="de-AT" dirty="0" err="1" smtClean="0"/>
              <a:t>participants</a:t>
            </a:r>
            <a:endParaRPr lang="de-AT" dirty="0" smtClean="0"/>
          </a:p>
          <a:p>
            <a:pPr>
              <a:buNone/>
            </a:pPr>
            <a:endParaRPr lang="de-AT" dirty="0" smtClean="0"/>
          </a:p>
          <a:p>
            <a:r>
              <a:rPr lang="de-AT" dirty="0" smtClean="0"/>
              <a:t>Second NAP:</a:t>
            </a:r>
          </a:p>
          <a:p>
            <a:pPr>
              <a:buNone/>
            </a:pPr>
            <a:r>
              <a:rPr lang="de-AT" dirty="0" smtClean="0"/>
              <a:t>		-  </a:t>
            </a:r>
            <a:r>
              <a:rPr lang="de-AT" dirty="0" err="1" smtClean="0"/>
              <a:t>reduction</a:t>
            </a:r>
            <a:r>
              <a:rPr lang="de-AT" dirty="0" smtClean="0"/>
              <a:t> </a:t>
            </a:r>
            <a:r>
              <a:rPr lang="de-AT" dirty="0" err="1" smtClean="0"/>
              <a:t>about</a:t>
            </a:r>
            <a:r>
              <a:rPr lang="de-AT" dirty="0" smtClean="0"/>
              <a:t> 0,55 </a:t>
            </a:r>
            <a:r>
              <a:rPr lang="de-AT" dirty="0" err="1" smtClean="0"/>
              <a:t>mio</a:t>
            </a:r>
            <a:r>
              <a:rPr lang="de-AT" dirty="0" smtClean="0"/>
              <a:t>. </a:t>
            </a:r>
            <a:r>
              <a:rPr lang="de-AT" dirty="0" err="1" smtClean="0"/>
              <a:t>certificats</a:t>
            </a:r>
            <a:r>
              <a:rPr lang="de-AT" dirty="0" smtClean="0"/>
              <a:t> per </a:t>
            </a:r>
            <a:r>
              <a:rPr lang="de-AT" dirty="0" err="1" smtClean="0"/>
              <a:t>year</a:t>
            </a:r>
            <a:endParaRPr lang="de-AT" dirty="0" smtClean="0"/>
          </a:p>
          <a:p>
            <a:pPr>
              <a:buNone/>
            </a:pPr>
            <a:r>
              <a:rPr lang="de-AT" dirty="0" smtClean="0"/>
              <a:t>	</a:t>
            </a:r>
            <a:endParaRPr lang="de-D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National </a:t>
            </a:r>
            <a:r>
              <a:rPr lang="de-AT" dirty="0" err="1" smtClean="0"/>
              <a:t>Allocation</a:t>
            </a:r>
            <a:r>
              <a:rPr lang="de-AT" dirty="0" smtClean="0"/>
              <a:t> Plans 2</a:t>
            </a:r>
            <a:endParaRPr lang="de-DE" dirty="0"/>
          </a:p>
        </p:txBody>
      </p:sp>
      <p:sp>
        <p:nvSpPr>
          <p:cNvPr id="3" name="Datumsplatzhalter 2"/>
          <p:cNvSpPr>
            <a:spLocks noGrp="1"/>
          </p:cNvSpPr>
          <p:nvPr>
            <p:ph type="dt" sz="half" idx="10"/>
          </p:nvPr>
        </p:nvSpPr>
        <p:spPr/>
        <p:txBody>
          <a:bodyPr/>
          <a:lstStyle/>
          <a:p>
            <a:r>
              <a:rPr lang="de-DE" smtClean="0"/>
              <a:t>24.6.2011</a:t>
            </a:r>
            <a:endParaRPr lang="de-DE"/>
          </a:p>
        </p:txBody>
      </p:sp>
      <p:sp>
        <p:nvSpPr>
          <p:cNvPr id="4" name="Fußzeilenplatzhalter 3"/>
          <p:cNvSpPr>
            <a:spLocks noGrp="1"/>
          </p:cNvSpPr>
          <p:nvPr>
            <p:ph type="ftr" sz="quarter" idx="11"/>
          </p:nvPr>
        </p:nvSpPr>
        <p:spPr/>
        <p:txBody>
          <a:bodyPr/>
          <a:lstStyle/>
          <a:p>
            <a:r>
              <a:rPr lang="de-DE" smtClean="0"/>
              <a:t>Summer School Graz</a:t>
            </a:r>
            <a:endParaRPr lang="de-DE"/>
          </a:p>
        </p:txBody>
      </p:sp>
      <p:sp>
        <p:nvSpPr>
          <p:cNvPr id="5" name="Foliennummernplatzhalter 4"/>
          <p:cNvSpPr>
            <a:spLocks noGrp="1"/>
          </p:cNvSpPr>
          <p:nvPr>
            <p:ph type="sldNum" sz="quarter" idx="12"/>
          </p:nvPr>
        </p:nvSpPr>
        <p:spPr/>
        <p:txBody>
          <a:bodyPr/>
          <a:lstStyle/>
          <a:p>
            <a:fld id="{2FE8260F-5045-41D2-A9EE-B9C8D70682FA}" type="slidenum">
              <a:rPr lang="de-DE" smtClean="0"/>
              <a:pPr/>
              <a:t>6</a:t>
            </a:fld>
            <a:endParaRPr lang="de-DE"/>
          </a:p>
        </p:txBody>
      </p:sp>
      <p:sp>
        <p:nvSpPr>
          <p:cNvPr id="6" name="Inhaltsplatzhalter 5"/>
          <p:cNvSpPr>
            <a:spLocks noGrp="1"/>
          </p:cNvSpPr>
          <p:nvPr>
            <p:ph sz="quarter" idx="1"/>
          </p:nvPr>
        </p:nvSpPr>
        <p:spPr/>
        <p:txBody>
          <a:bodyPr/>
          <a:lstStyle/>
          <a:p>
            <a:pPr>
              <a:buNone/>
            </a:pPr>
            <a:r>
              <a:rPr lang="de-AT" dirty="0" smtClean="0"/>
              <a:t>		- </a:t>
            </a:r>
            <a:r>
              <a:rPr lang="de-AT" dirty="0" err="1" smtClean="0"/>
              <a:t>past</a:t>
            </a:r>
            <a:r>
              <a:rPr lang="de-AT" dirty="0" smtClean="0"/>
              <a:t> </a:t>
            </a:r>
            <a:r>
              <a:rPr lang="de-AT" dirty="0" err="1" smtClean="0"/>
              <a:t>emissions</a:t>
            </a:r>
            <a:r>
              <a:rPr lang="de-AT" dirty="0" smtClean="0"/>
              <a:t> </a:t>
            </a:r>
            <a:r>
              <a:rPr lang="de-AT" dirty="0" err="1" smtClean="0"/>
              <a:t>from</a:t>
            </a:r>
            <a:r>
              <a:rPr lang="de-AT" dirty="0" smtClean="0"/>
              <a:t> 1998- 2004</a:t>
            </a:r>
          </a:p>
          <a:p>
            <a:pPr>
              <a:buNone/>
            </a:pPr>
            <a:r>
              <a:rPr lang="de-AT" dirty="0" smtClean="0"/>
              <a:t>		- </a:t>
            </a:r>
            <a:r>
              <a:rPr lang="de-AT" dirty="0" err="1" smtClean="0"/>
              <a:t>reduction</a:t>
            </a:r>
            <a:r>
              <a:rPr lang="de-AT" dirty="0" smtClean="0"/>
              <a:t> potential </a:t>
            </a:r>
            <a:r>
              <a:rPr lang="de-AT" dirty="0" err="1" smtClean="0"/>
              <a:t>for</a:t>
            </a:r>
            <a:r>
              <a:rPr lang="de-AT" dirty="0" smtClean="0"/>
              <a:t> </a:t>
            </a:r>
            <a:r>
              <a:rPr lang="de-AT" dirty="0" err="1" smtClean="0"/>
              <a:t>future</a:t>
            </a:r>
            <a:r>
              <a:rPr lang="de-AT" dirty="0" smtClean="0"/>
              <a:t>: National </a:t>
            </a:r>
            <a:r>
              <a:rPr lang="de-AT" dirty="0" err="1" smtClean="0"/>
              <a:t>Climate</a:t>
            </a:r>
            <a:r>
              <a:rPr lang="de-AT" dirty="0" smtClean="0"/>
              <a:t> 	  </a:t>
            </a:r>
            <a:r>
              <a:rPr lang="de-AT" dirty="0" err="1" smtClean="0"/>
              <a:t>Strategy</a:t>
            </a:r>
            <a:endParaRPr lang="de-AT" dirty="0" smtClean="0"/>
          </a:p>
          <a:p>
            <a:pPr>
              <a:buNone/>
            </a:pPr>
            <a:r>
              <a:rPr lang="de-AT" dirty="0" smtClean="0"/>
              <a:t>		- </a:t>
            </a:r>
            <a:r>
              <a:rPr lang="de-AT" dirty="0" err="1" smtClean="0"/>
              <a:t>target</a:t>
            </a:r>
            <a:r>
              <a:rPr lang="de-AT" dirty="0" smtClean="0"/>
              <a:t>: </a:t>
            </a:r>
            <a:r>
              <a:rPr lang="de-AT" dirty="0" err="1" smtClean="0"/>
              <a:t>reduction</a:t>
            </a:r>
            <a:r>
              <a:rPr lang="de-AT" dirty="0" smtClean="0"/>
              <a:t> </a:t>
            </a:r>
            <a:r>
              <a:rPr lang="de-AT" dirty="0" err="1" smtClean="0"/>
              <a:t>of</a:t>
            </a:r>
            <a:r>
              <a:rPr lang="de-AT" dirty="0" smtClean="0"/>
              <a:t> 1,65 </a:t>
            </a:r>
            <a:r>
              <a:rPr lang="de-AT" dirty="0" err="1" smtClean="0"/>
              <a:t>mio</a:t>
            </a:r>
            <a:r>
              <a:rPr lang="de-AT" dirty="0" smtClean="0"/>
              <a:t>. </a:t>
            </a:r>
            <a:r>
              <a:rPr lang="de-AT" dirty="0" err="1" smtClean="0"/>
              <a:t>tons</a:t>
            </a:r>
            <a:r>
              <a:rPr lang="de-AT" dirty="0" smtClean="0"/>
              <a:t> </a:t>
            </a:r>
            <a:r>
              <a:rPr lang="de-AT" dirty="0" err="1" smtClean="0"/>
              <a:t>of</a:t>
            </a:r>
            <a:r>
              <a:rPr lang="de-AT" dirty="0" smtClean="0"/>
              <a:t> </a:t>
            </a:r>
            <a:r>
              <a:rPr lang="de-AT" dirty="0" err="1" smtClean="0"/>
              <a:t>carbon</a:t>
            </a:r>
            <a:r>
              <a:rPr lang="de-AT" dirty="0" smtClean="0"/>
              <a:t> </a:t>
            </a:r>
            <a:r>
              <a:rPr lang="de-AT" dirty="0" err="1" smtClean="0"/>
              <a:t>from</a:t>
            </a:r>
            <a:r>
              <a:rPr lang="de-AT" dirty="0" smtClean="0"/>
              <a:t> 	  </a:t>
            </a:r>
            <a:r>
              <a:rPr lang="de-AT" dirty="0" err="1" smtClean="0"/>
              <a:t>enery</a:t>
            </a:r>
            <a:r>
              <a:rPr lang="de-AT" dirty="0" smtClean="0"/>
              <a:t> </a:t>
            </a:r>
            <a:r>
              <a:rPr lang="de-AT" dirty="0" err="1" smtClean="0"/>
              <a:t>and</a:t>
            </a:r>
            <a:r>
              <a:rPr lang="de-AT" dirty="0" smtClean="0"/>
              <a:t> </a:t>
            </a:r>
            <a:r>
              <a:rPr lang="de-AT" dirty="0" err="1" smtClean="0"/>
              <a:t>industry</a:t>
            </a:r>
            <a:r>
              <a:rPr lang="de-AT" dirty="0" smtClean="0"/>
              <a:t> </a:t>
            </a:r>
            <a:r>
              <a:rPr lang="de-AT" dirty="0" err="1" smtClean="0"/>
              <a:t>sector</a:t>
            </a:r>
            <a:endParaRPr lang="de-AT" dirty="0" smtClean="0"/>
          </a:p>
          <a:p>
            <a:pPr>
              <a:buNone/>
            </a:pPr>
            <a:r>
              <a:rPr lang="de-AT" dirty="0" smtClean="0"/>
              <a:t>		- 99 </a:t>
            </a:r>
            <a:r>
              <a:rPr lang="de-AT" dirty="0" err="1" smtClean="0"/>
              <a:t>mio</a:t>
            </a:r>
            <a:r>
              <a:rPr lang="de-AT" dirty="0" smtClean="0"/>
              <a:t>. </a:t>
            </a:r>
            <a:r>
              <a:rPr lang="de-AT" dirty="0" err="1" smtClean="0"/>
              <a:t>certificates</a:t>
            </a:r>
            <a:r>
              <a:rPr lang="de-AT" dirty="0" smtClean="0"/>
              <a:t>, </a:t>
            </a:r>
            <a:r>
              <a:rPr lang="de-AT" dirty="0" err="1" smtClean="0"/>
              <a:t>free</a:t>
            </a:r>
            <a:r>
              <a:rPr lang="de-AT" dirty="0" smtClean="0"/>
              <a:t> </a:t>
            </a:r>
            <a:r>
              <a:rPr lang="de-AT" dirty="0" err="1" smtClean="0"/>
              <a:t>distribution</a:t>
            </a:r>
            <a:endParaRPr lang="de-AT" dirty="0" smtClean="0"/>
          </a:p>
          <a:p>
            <a:pPr>
              <a:buNone/>
            </a:pPr>
            <a:r>
              <a:rPr lang="de-AT" dirty="0" smtClean="0"/>
              <a:t>		- </a:t>
            </a:r>
            <a:r>
              <a:rPr lang="de-AT" dirty="0" err="1" smtClean="0"/>
              <a:t>one</a:t>
            </a:r>
            <a:r>
              <a:rPr lang="de-AT" dirty="0" smtClean="0"/>
              <a:t> </a:t>
            </a:r>
            <a:r>
              <a:rPr lang="de-AT" dirty="0" err="1" smtClean="0"/>
              <a:t>percent</a:t>
            </a:r>
            <a:r>
              <a:rPr lang="de-AT" dirty="0" smtClean="0"/>
              <a:t> </a:t>
            </a:r>
            <a:r>
              <a:rPr lang="de-AT" dirty="0" err="1" smtClean="0"/>
              <a:t>kept</a:t>
            </a:r>
            <a:r>
              <a:rPr lang="de-AT" dirty="0" smtClean="0"/>
              <a:t> </a:t>
            </a:r>
            <a:r>
              <a:rPr lang="de-AT" dirty="0" err="1" smtClean="0"/>
              <a:t>for</a:t>
            </a:r>
            <a:r>
              <a:rPr lang="de-AT" dirty="0" smtClean="0"/>
              <a:t> </a:t>
            </a:r>
            <a:r>
              <a:rPr lang="de-AT" dirty="0" err="1" smtClean="0"/>
              <a:t>new</a:t>
            </a:r>
            <a:r>
              <a:rPr lang="de-AT" dirty="0" smtClean="0"/>
              <a:t> </a:t>
            </a:r>
            <a:r>
              <a:rPr lang="de-AT" dirty="0" err="1" smtClean="0"/>
              <a:t>participants</a:t>
            </a:r>
            <a:endParaRPr lang="de-AT" dirty="0" smtClean="0"/>
          </a:p>
          <a:p>
            <a:pPr>
              <a:buNone/>
            </a:pPr>
            <a:r>
              <a:rPr lang="de-AT" dirty="0" smtClean="0"/>
              <a:t>	</a:t>
            </a:r>
          </a:p>
          <a:p>
            <a:endParaRPr lang="de-D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err="1" smtClean="0"/>
              <a:t>Allocation</a:t>
            </a:r>
            <a:r>
              <a:rPr lang="de-AT" dirty="0" smtClean="0"/>
              <a:t> </a:t>
            </a:r>
            <a:r>
              <a:rPr lang="de-AT" dirty="0" err="1" smtClean="0"/>
              <a:t>and</a:t>
            </a:r>
            <a:r>
              <a:rPr lang="de-AT" dirty="0" smtClean="0"/>
              <a:t> </a:t>
            </a:r>
            <a:r>
              <a:rPr lang="de-AT" dirty="0" err="1" smtClean="0"/>
              <a:t>trading</a:t>
            </a:r>
            <a:r>
              <a:rPr lang="de-AT" dirty="0" smtClean="0"/>
              <a:t> </a:t>
            </a:r>
            <a:r>
              <a:rPr lang="de-AT" dirty="0" err="1" smtClean="0"/>
              <a:t>options</a:t>
            </a:r>
            <a:endParaRPr lang="de-DE" dirty="0"/>
          </a:p>
        </p:txBody>
      </p:sp>
      <p:sp>
        <p:nvSpPr>
          <p:cNvPr id="3" name="Datumsplatzhalter 2"/>
          <p:cNvSpPr>
            <a:spLocks noGrp="1"/>
          </p:cNvSpPr>
          <p:nvPr>
            <p:ph type="dt" sz="half" idx="10"/>
          </p:nvPr>
        </p:nvSpPr>
        <p:spPr/>
        <p:txBody>
          <a:bodyPr/>
          <a:lstStyle/>
          <a:p>
            <a:r>
              <a:rPr lang="de-DE" smtClean="0"/>
              <a:t>24.6.2011</a:t>
            </a:r>
            <a:endParaRPr lang="de-DE"/>
          </a:p>
        </p:txBody>
      </p:sp>
      <p:sp>
        <p:nvSpPr>
          <p:cNvPr id="4" name="Fußzeilenplatzhalter 3"/>
          <p:cNvSpPr>
            <a:spLocks noGrp="1"/>
          </p:cNvSpPr>
          <p:nvPr>
            <p:ph type="ftr" sz="quarter" idx="11"/>
          </p:nvPr>
        </p:nvSpPr>
        <p:spPr/>
        <p:txBody>
          <a:bodyPr/>
          <a:lstStyle/>
          <a:p>
            <a:r>
              <a:rPr lang="de-DE" smtClean="0"/>
              <a:t>Summer School Graz</a:t>
            </a:r>
            <a:endParaRPr lang="de-DE"/>
          </a:p>
        </p:txBody>
      </p:sp>
      <p:sp>
        <p:nvSpPr>
          <p:cNvPr id="5" name="Foliennummernplatzhalter 4"/>
          <p:cNvSpPr>
            <a:spLocks noGrp="1"/>
          </p:cNvSpPr>
          <p:nvPr>
            <p:ph type="sldNum" sz="quarter" idx="12"/>
          </p:nvPr>
        </p:nvSpPr>
        <p:spPr/>
        <p:txBody>
          <a:bodyPr/>
          <a:lstStyle/>
          <a:p>
            <a:fld id="{2FE8260F-5045-41D2-A9EE-B9C8D70682FA}" type="slidenum">
              <a:rPr lang="de-DE" smtClean="0"/>
              <a:pPr/>
              <a:t>7</a:t>
            </a:fld>
            <a:endParaRPr lang="de-DE"/>
          </a:p>
        </p:txBody>
      </p:sp>
      <p:sp>
        <p:nvSpPr>
          <p:cNvPr id="6" name="Inhaltsplatzhalter 5"/>
          <p:cNvSpPr>
            <a:spLocks noGrp="1"/>
          </p:cNvSpPr>
          <p:nvPr>
            <p:ph sz="quarter" idx="1"/>
          </p:nvPr>
        </p:nvSpPr>
        <p:spPr/>
        <p:txBody>
          <a:bodyPr/>
          <a:lstStyle/>
          <a:p>
            <a:r>
              <a:rPr lang="de-AT" dirty="0" err="1" smtClean="0"/>
              <a:t>Auctioning</a:t>
            </a:r>
            <a:r>
              <a:rPr lang="de-AT" dirty="0" smtClean="0"/>
              <a:t> in </a:t>
            </a:r>
            <a:r>
              <a:rPr lang="de-AT" dirty="0" err="1" smtClean="0"/>
              <a:t>second</a:t>
            </a:r>
            <a:r>
              <a:rPr lang="de-AT" dirty="0" smtClean="0"/>
              <a:t> </a:t>
            </a:r>
            <a:r>
              <a:rPr lang="de-AT" dirty="0" err="1" smtClean="0"/>
              <a:t>period</a:t>
            </a:r>
            <a:r>
              <a:rPr lang="de-AT" dirty="0" smtClean="0"/>
              <a:t> </a:t>
            </a:r>
          </a:p>
          <a:p>
            <a:endParaRPr lang="de-AT" dirty="0" smtClean="0"/>
          </a:p>
          <a:p>
            <a:r>
              <a:rPr lang="de-AT" dirty="0" err="1" smtClean="0"/>
              <a:t>Climex</a:t>
            </a:r>
            <a:endParaRPr lang="de-AT" dirty="0" smtClean="0"/>
          </a:p>
          <a:p>
            <a:endParaRPr lang="de-AT" dirty="0" smtClean="0"/>
          </a:p>
          <a:p>
            <a:r>
              <a:rPr lang="de-AT" dirty="0" smtClean="0"/>
              <a:t>First </a:t>
            </a:r>
            <a:r>
              <a:rPr lang="de-AT" dirty="0" err="1" smtClean="0"/>
              <a:t>auction</a:t>
            </a:r>
            <a:r>
              <a:rPr lang="de-AT" dirty="0" smtClean="0"/>
              <a:t> in Austria 2009</a:t>
            </a:r>
          </a:p>
          <a:p>
            <a:endParaRPr lang="de-AT" dirty="0" smtClean="0"/>
          </a:p>
          <a:p>
            <a:r>
              <a:rPr lang="de-AT" dirty="0" err="1" smtClean="0"/>
              <a:t>Trading</a:t>
            </a:r>
            <a:r>
              <a:rPr lang="de-AT" dirty="0" smtClean="0"/>
              <a:t> </a:t>
            </a:r>
            <a:r>
              <a:rPr lang="de-AT" dirty="0" err="1" smtClean="0"/>
              <a:t>options</a:t>
            </a:r>
            <a:r>
              <a:rPr lang="de-AT" dirty="0" smtClean="0"/>
              <a:t>:</a:t>
            </a:r>
          </a:p>
          <a:p>
            <a:pPr>
              <a:buNone/>
            </a:pPr>
            <a:r>
              <a:rPr lang="de-AT" dirty="0" smtClean="0"/>
              <a:t>		- </a:t>
            </a:r>
            <a:r>
              <a:rPr lang="de-AT" dirty="0" err="1" smtClean="0"/>
              <a:t>directly</a:t>
            </a:r>
            <a:r>
              <a:rPr lang="de-AT" dirty="0" smtClean="0"/>
              <a:t> </a:t>
            </a:r>
            <a:r>
              <a:rPr lang="de-AT" dirty="0" err="1" smtClean="0"/>
              <a:t>with</a:t>
            </a:r>
            <a:r>
              <a:rPr lang="de-AT" dirty="0" smtClean="0"/>
              <a:t> </a:t>
            </a:r>
            <a:r>
              <a:rPr lang="de-AT" dirty="0" err="1" smtClean="0"/>
              <a:t>other</a:t>
            </a:r>
            <a:r>
              <a:rPr lang="de-AT" dirty="0" smtClean="0"/>
              <a:t> </a:t>
            </a:r>
            <a:r>
              <a:rPr lang="de-AT" dirty="0" err="1" smtClean="0"/>
              <a:t>holders</a:t>
            </a:r>
            <a:endParaRPr lang="de-AT" dirty="0" smtClean="0"/>
          </a:p>
          <a:p>
            <a:pPr>
              <a:buNone/>
            </a:pPr>
            <a:r>
              <a:rPr lang="de-AT" dirty="0" smtClean="0"/>
              <a:t>		- stock </a:t>
            </a:r>
            <a:r>
              <a:rPr lang="de-AT" dirty="0" err="1" smtClean="0"/>
              <a:t>exchange</a:t>
            </a:r>
            <a:r>
              <a:rPr lang="de-AT" dirty="0" smtClean="0"/>
              <a:t>: </a:t>
            </a:r>
            <a:r>
              <a:rPr lang="de-AT" dirty="0" err="1" smtClean="0"/>
              <a:t>Exaa</a:t>
            </a:r>
            <a:r>
              <a:rPr lang="de-AT" dirty="0" smtClean="0"/>
              <a:t> Graz</a:t>
            </a:r>
            <a:endParaRPr lang="de-D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Situation in Czech </a:t>
            </a:r>
            <a:r>
              <a:rPr lang="de-AT" dirty="0" err="1" smtClean="0"/>
              <a:t>Republic</a:t>
            </a:r>
            <a:endParaRPr lang="de-DE" dirty="0"/>
          </a:p>
        </p:txBody>
      </p:sp>
      <p:sp>
        <p:nvSpPr>
          <p:cNvPr id="3" name="Datumsplatzhalter 2"/>
          <p:cNvSpPr>
            <a:spLocks noGrp="1"/>
          </p:cNvSpPr>
          <p:nvPr>
            <p:ph type="dt" sz="half" idx="10"/>
          </p:nvPr>
        </p:nvSpPr>
        <p:spPr/>
        <p:txBody>
          <a:bodyPr/>
          <a:lstStyle/>
          <a:p>
            <a:r>
              <a:rPr lang="de-DE" smtClean="0"/>
              <a:t>24.6.2011</a:t>
            </a:r>
            <a:endParaRPr lang="de-DE"/>
          </a:p>
        </p:txBody>
      </p:sp>
      <p:sp>
        <p:nvSpPr>
          <p:cNvPr id="4" name="Fußzeilenplatzhalter 3"/>
          <p:cNvSpPr>
            <a:spLocks noGrp="1"/>
          </p:cNvSpPr>
          <p:nvPr>
            <p:ph type="ftr" sz="quarter" idx="11"/>
          </p:nvPr>
        </p:nvSpPr>
        <p:spPr/>
        <p:txBody>
          <a:bodyPr/>
          <a:lstStyle/>
          <a:p>
            <a:r>
              <a:rPr lang="de-DE" smtClean="0"/>
              <a:t>Summer School Graz</a:t>
            </a:r>
            <a:endParaRPr lang="de-DE"/>
          </a:p>
        </p:txBody>
      </p:sp>
      <p:sp>
        <p:nvSpPr>
          <p:cNvPr id="5" name="Foliennummernplatzhalter 4"/>
          <p:cNvSpPr>
            <a:spLocks noGrp="1"/>
          </p:cNvSpPr>
          <p:nvPr>
            <p:ph type="sldNum" sz="quarter" idx="12"/>
          </p:nvPr>
        </p:nvSpPr>
        <p:spPr/>
        <p:txBody>
          <a:bodyPr/>
          <a:lstStyle/>
          <a:p>
            <a:fld id="{2FE8260F-5045-41D2-A9EE-B9C8D70682FA}" type="slidenum">
              <a:rPr lang="de-DE" smtClean="0"/>
              <a:pPr/>
              <a:t>8</a:t>
            </a:fld>
            <a:endParaRPr lang="de-DE"/>
          </a:p>
        </p:txBody>
      </p:sp>
      <p:sp>
        <p:nvSpPr>
          <p:cNvPr id="6" name="Inhaltsplatzhalter 5"/>
          <p:cNvSpPr>
            <a:spLocks noGrp="1"/>
          </p:cNvSpPr>
          <p:nvPr>
            <p:ph sz="quarter" idx="1"/>
          </p:nvPr>
        </p:nvSpPr>
        <p:spPr/>
        <p:txBody>
          <a:bodyPr/>
          <a:lstStyle/>
          <a:p>
            <a:r>
              <a:rPr lang="de-AT" dirty="0" smtClean="0"/>
              <a:t>Second </a:t>
            </a:r>
            <a:r>
              <a:rPr lang="de-AT" dirty="0" err="1" smtClean="0"/>
              <a:t>period</a:t>
            </a:r>
            <a:r>
              <a:rPr lang="de-AT" dirty="0" smtClean="0"/>
              <a:t>: </a:t>
            </a:r>
            <a:r>
              <a:rPr lang="en-GB" dirty="0" smtClean="0"/>
              <a:t>86 835 264 allowances per year </a:t>
            </a:r>
          </a:p>
          <a:p>
            <a:r>
              <a:rPr lang="en-GB" dirty="0" smtClean="0"/>
              <a:t>Reserve for new participants</a:t>
            </a:r>
          </a:p>
          <a:p>
            <a:r>
              <a:rPr lang="en-GB" dirty="0" smtClean="0"/>
              <a:t>No stock exchange</a:t>
            </a:r>
            <a:endParaRPr lang="de-DE" dirty="0"/>
          </a:p>
        </p:txBody>
      </p:sp>
      <p:pic>
        <p:nvPicPr>
          <p:cNvPr id="8" name="Inhaltsplatzhalter 6"/>
          <p:cNvPicPr>
            <a:picLocks/>
          </p:cNvPicPr>
          <p:nvPr/>
        </p:nvPicPr>
        <p:blipFill>
          <a:blip r:embed="rId2" cstate="print"/>
          <a:srcRect/>
          <a:stretch>
            <a:fillRect/>
          </a:stretch>
        </p:blipFill>
        <p:spPr bwMode="auto">
          <a:xfrm>
            <a:off x="304800" y="2743200"/>
            <a:ext cx="8229600" cy="3019192"/>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Comparison AT – CZ energy mix</a:t>
            </a:r>
            <a:endParaRPr lang="en-US" dirty="0"/>
          </a:p>
        </p:txBody>
      </p:sp>
      <p:sp>
        <p:nvSpPr>
          <p:cNvPr id="3" name="Zástupný symbol pro datum 2"/>
          <p:cNvSpPr>
            <a:spLocks noGrp="1"/>
          </p:cNvSpPr>
          <p:nvPr>
            <p:ph type="dt" sz="half" idx="10"/>
          </p:nvPr>
        </p:nvSpPr>
        <p:spPr/>
        <p:txBody>
          <a:bodyPr/>
          <a:lstStyle/>
          <a:p>
            <a:r>
              <a:rPr lang="de-DE" smtClean="0"/>
              <a:t>24.6.2011</a:t>
            </a:r>
            <a:endParaRPr lang="de-DE"/>
          </a:p>
        </p:txBody>
      </p:sp>
      <p:sp>
        <p:nvSpPr>
          <p:cNvPr id="4" name="Zástupný symbol pro zápatí 3"/>
          <p:cNvSpPr>
            <a:spLocks noGrp="1"/>
          </p:cNvSpPr>
          <p:nvPr>
            <p:ph type="ftr" sz="quarter" idx="11"/>
          </p:nvPr>
        </p:nvSpPr>
        <p:spPr/>
        <p:txBody>
          <a:bodyPr/>
          <a:lstStyle/>
          <a:p>
            <a:r>
              <a:rPr lang="de-DE" smtClean="0"/>
              <a:t>Summer School Graz</a:t>
            </a:r>
            <a:endParaRPr lang="de-DE"/>
          </a:p>
        </p:txBody>
      </p:sp>
      <p:sp>
        <p:nvSpPr>
          <p:cNvPr id="5" name="Zástupný symbol pro číslo snímku 4"/>
          <p:cNvSpPr>
            <a:spLocks noGrp="1"/>
          </p:cNvSpPr>
          <p:nvPr>
            <p:ph type="sldNum" sz="quarter" idx="12"/>
          </p:nvPr>
        </p:nvSpPr>
        <p:spPr/>
        <p:txBody>
          <a:bodyPr/>
          <a:lstStyle/>
          <a:p>
            <a:fld id="{2FE8260F-5045-41D2-A9EE-B9C8D70682FA}" type="slidenum">
              <a:rPr lang="de-DE" smtClean="0"/>
              <a:pPr/>
              <a:t>9</a:t>
            </a:fld>
            <a:endParaRPr lang="de-DE"/>
          </a:p>
        </p:txBody>
      </p:sp>
      <p:graphicFrame>
        <p:nvGraphicFramePr>
          <p:cNvPr id="7" name="Graf 6"/>
          <p:cNvGraphicFramePr/>
          <p:nvPr/>
        </p:nvGraphicFramePr>
        <p:xfrm>
          <a:off x="914400" y="1371600"/>
          <a:ext cx="7467600" cy="4284372"/>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ovéPole 7"/>
          <p:cNvSpPr txBox="1"/>
          <p:nvPr/>
        </p:nvSpPr>
        <p:spPr>
          <a:xfrm>
            <a:off x="990600" y="5715000"/>
            <a:ext cx="4724400" cy="646331"/>
          </a:xfrm>
          <a:prstGeom prst="rect">
            <a:avLst/>
          </a:prstGeom>
          <a:noFill/>
        </p:spPr>
        <p:txBody>
          <a:bodyPr wrap="square" rtlCol="0">
            <a:spAutoFit/>
          </a:bodyPr>
          <a:lstStyle/>
          <a:p>
            <a:r>
              <a:rPr lang="en-US" i="1" dirty="0" smtClean="0"/>
              <a:t>Figure :</a:t>
            </a:r>
            <a:r>
              <a:rPr lang="en-US" dirty="0" smtClean="0"/>
              <a:t> Comparison CO</a:t>
            </a:r>
            <a:r>
              <a:rPr lang="en-US" baseline="-25000" dirty="0" smtClean="0"/>
              <a:t>2</a:t>
            </a:r>
            <a:r>
              <a:rPr lang="en-US" dirty="0" smtClean="0"/>
              <a:t> per capita 1992-2007</a:t>
            </a:r>
            <a:endParaRPr lang="cs-CZ" dirty="0" smtClean="0"/>
          </a:p>
          <a:p>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keanos">
  <a:themeElements>
    <a:clrScheme name="Okeanos">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keanos">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keanos">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550</TotalTime>
  <Words>823</Words>
  <Application>Microsoft Office PowerPoint</Application>
  <PresentationFormat>Předvádění na obrazovce (4:3)</PresentationFormat>
  <Paragraphs>175</Paragraphs>
  <Slides>19</Slides>
  <Notes>2</Notes>
  <HiddenSlides>0</HiddenSlides>
  <MMClips>0</MMClips>
  <ScaleCrop>false</ScaleCrop>
  <HeadingPairs>
    <vt:vector size="4" baseType="variant">
      <vt:variant>
        <vt:lpstr>Motiv</vt:lpstr>
      </vt:variant>
      <vt:variant>
        <vt:i4>1</vt:i4>
      </vt:variant>
      <vt:variant>
        <vt:lpstr>Nadpisy snímků</vt:lpstr>
      </vt:variant>
      <vt:variant>
        <vt:i4>19</vt:i4>
      </vt:variant>
    </vt:vector>
  </HeadingPairs>
  <TitlesOfParts>
    <vt:vector size="20" baseType="lpstr">
      <vt:lpstr>Okeanos</vt:lpstr>
      <vt:lpstr>Impact of EU CO2 trading scheme on energy sector The comparison of Austria and Czech Republic </vt:lpstr>
      <vt:lpstr>EU Emission Trading Scheme</vt:lpstr>
      <vt:lpstr>ETS Allowances per country</vt:lpstr>
      <vt:lpstr>Situation in Austria</vt:lpstr>
      <vt:lpstr>National Allocation Plans (NAP) </vt:lpstr>
      <vt:lpstr>National Allocation Plans 2</vt:lpstr>
      <vt:lpstr>Allocation and trading options</vt:lpstr>
      <vt:lpstr>Situation in Czech Republic</vt:lpstr>
      <vt:lpstr>Comparison AT – CZ energy mix</vt:lpstr>
      <vt:lpstr>Snímek 10</vt:lpstr>
      <vt:lpstr>Snímek 11</vt:lpstr>
      <vt:lpstr>Impact of EU ETS?</vt:lpstr>
      <vt:lpstr>Windfall profits </vt:lpstr>
      <vt:lpstr>Snímek 14</vt:lpstr>
      <vt:lpstr>Snímek 15</vt:lpstr>
      <vt:lpstr>Pass through rate</vt:lpstr>
      <vt:lpstr>Conclusions</vt:lpstr>
      <vt:lpstr>Snímek 18</vt:lpstr>
      <vt:lpstr>Sources</vt:lpstr>
    </vt:vector>
  </TitlesOfParts>
  <Company>Karl-Franzens-Universität Graz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of EU CO2 trading scheme on energy sector The comparison of Austria and Czech Republic </dc:title>
  <dc:creator>08kallsp</dc:creator>
  <cp:lastModifiedBy>Tomáš</cp:lastModifiedBy>
  <cp:revision>61</cp:revision>
  <dcterms:created xsi:type="dcterms:W3CDTF">2011-06-06T14:57:13Z</dcterms:created>
  <dcterms:modified xsi:type="dcterms:W3CDTF">2011-06-08T09:09:39Z</dcterms:modified>
</cp:coreProperties>
</file>